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561" r:id="rId2"/>
    <p:sldId id="556" r:id="rId3"/>
    <p:sldId id="557" r:id="rId4"/>
    <p:sldId id="558" r:id="rId5"/>
    <p:sldId id="562" r:id="rId6"/>
    <p:sldId id="563" r:id="rId7"/>
    <p:sldId id="560" r:id="rId8"/>
    <p:sldId id="544" r:id="rId9"/>
    <p:sldId id="545" r:id="rId10"/>
    <p:sldId id="555" r:id="rId11"/>
    <p:sldId id="550" r:id="rId12"/>
    <p:sldId id="551" r:id="rId13"/>
    <p:sldId id="554" r:id="rId14"/>
  </p:sldIdLst>
  <p:sldSz cx="9144000" cy="6858000" type="screen4x3"/>
  <p:notesSz cx="7053263"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5C29"/>
    <a:srgbClr val="2F7D38"/>
    <a:srgbClr val="FE0006"/>
    <a:srgbClr val="F68B32"/>
    <a:srgbClr val="860000"/>
    <a:srgbClr val="30A321"/>
    <a:srgbClr val="DE0000"/>
    <a:srgbClr val="224E25"/>
    <a:srgbClr val="920000"/>
    <a:srgbClr val="7A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024" autoAdjust="0"/>
  </p:normalViewPr>
  <p:slideViewPr>
    <p:cSldViewPr>
      <p:cViewPr varScale="1">
        <p:scale>
          <a:sx n="67" d="100"/>
          <a:sy n="67" d="100"/>
        </p:scale>
        <p:origin x="1260"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55938" cy="466725"/>
          </a:xfrm>
          <a:prstGeom prst="rect">
            <a:avLst/>
          </a:prstGeom>
        </p:spPr>
        <p:txBody>
          <a:bodyPr vert="horz" lIns="91429" tIns="45714" rIns="91429" bIns="45714" rtlCol="0"/>
          <a:lstStyle>
            <a:lvl1pPr algn="l">
              <a:defRPr sz="1200"/>
            </a:lvl1pPr>
          </a:lstStyle>
          <a:p>
            <a:endParaRPr lang="en-US"/>
          </a:p>
        </p:txBody>
      </p:sp>
      <p:sp>
        <p:nvSpPr>
          <p:cNvPr id="3" name="Date Placeholder 2"/>
          <p:cNvSpPr>
            <a:spLocks noGrp="1"/>
          </p:cNvSpPr>
          <p:nvPr>
            <p:ph type="dt" sz="quarter" idx="1"/>
          </p:nvPr>
        </p:nvSpPr>
        <p:spPr>
          <a:xfrm>
            <a:off x="3995738" y="1"/>
            <a:ext cx="3055937" cy="466725"/>
          </a:xfrm>
          <a:prstGeom prst="rect">
            <a:avLst/>
          </a:prstGeom>
        </p:spPr>
        <p:txBody>
          <a:bodyPr vert="horz" lIns="91429" tIns="45714" rIns="91429" bIns="45714" rtlCol="0"/>
          <a:lstStyle>
            <a:lvl1pPr algn="r">
              <a:defRPr sz="1200"/>
            </a:lvl1pPr>
          </a:lstStyle>
          <a:p>
            <a:fld id="{6E6B06B2-1892-4467-821B-2FB575C84B81}" type="datetimeFigureOut">
              <a:rPr lang="en-US" smtClean="0"/>
              <a:t>02-Jul-16</a:t>
            </a:fld>
            <a:endParaRPr lang="en-US"/>
          </a:p>
        </p:txBody>
      </p:sp>
      <p:sp>
        <p:nvSpPr>
          <p:cNvPr id="4" name="Footer Placeholder 3"/>
          <p:cNvSpPr>
            <a:spLocks noGrp="1"/>
          </p:cNvSpPr>
          <p:nvPr>
            <p:ph type="ftr" sz="quarter" idx="2"/>
          </p:nvPr>
        </p:nvSpPr>
        <p:spPr>
          <a:xfrm>
            <a:off x="1" y="8842375"/>
            <a:ext cx="3055938" cy="466725"/>
          </a:xfrm>
          <a:prstGeom prst="rect">
            <a:avLst/>
          </a:prstGeom>
        </p:spPr>
        <p:txBody>
          <a:bodyPr vert="horz" lIns="91429" tIns="45714" rIns="91429" bIns="45714" rtlCol="0" anchor="b"/>
          <a:lstStyle>
            <a:lvl1pPr algn="l">
              <a:defRPr sz="1200"/>
            </a:lvl1pPr>
          </a:lstStyle>
          <a:p>
            <a:endParaRPr lang="en-US"/>
          </a:p>
        </p:txBody>
      </p:sp>
      <p:sp>
        <p:nvSpPr>
          <p:cNvPr id="5" name="Slide Number Placeholder 4"/>
          <p:cNvSpPr>
            <a:spLocks noGrp="1"/>
          </p:cNvSpPr>
          <p:nvPr>
            <p:ph type="sldNum" sz="quarter" idx="3"/>
          </p:nvPr>
        </p:nvSpPr>
        <p:spPr>
          <a:xfrm>
            <a:off x="3995738" y="8842375"/>
            <a:ext cx="3055937" cy="466725"/>
          </a:xfrm>
          <a:prstGeom prst="rect">
            <a:avLst/>
          </a:prstGeom>
        </p:spPr>
        <p:txBody>
          <a:bodyPr vert="horz" lIns="91429" tIns="45714" rIns="91429" bIns="45714" rtlCol="0" anchor="b"/>
          <a:lstStyle>
            <a:lvl1pPr algn="r">
              <a:defRPr sz="1200"/>
            </a:lvl1pPr>
          </a:lstStyle>
          <a:p>
            <a:fld id="{50AC2BD9-D737-4B83-A836-27D14ED8B9E0}" type="slidenum">
              <a:rPr lang="en-US" smtClean="0"/>
              <a:t>‹#›</a:t>
            </a:fld>
            <a:endParaRPr lang="en-US"/>
          </a:p>
        </p:txBody>
      </p:sp>
    </p:spTree>
    <p:extLst>
      <p:ext uri="{BB962C8B-B14F-4D97-AF65-F5344CB8AC3E}">
        <p14:creationId xmlns:p14="http://schemas.microsoft.com/office/powerpoint/2010/main" val="40722675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56414" cy="465455"/>
          </a:xfrm>
          <a:prstGeom prst="rect">
            <a:avLst/>
          </a:prstGeom>
        </p:spPr>
        <p:txBody>
          <a:bodyPr vert="horz" lIns="93473" tIns="46737" rIns="93473" bIns="46737" rtlCol="0"/>
          <a:lstStyle>
            <a:lvl1pPr algn="l">
              <a:defRPr sz="1200"/>
            </a:lvl1pPr>
          </a:lstStyle>
          <a:p>
            <a:endParaRPr lang="en-US"/>
          </a:p>
        </p:txBody>
      </p:sp>
      <p:sp>
        <p:nvSpPr>
          <p:cNvPr id="3" name="Date Placeholder 2"/>
          <p:cNvSpPr>
            <a:spLocks noGrp="1"/>
          </p:cNvSpPr>
          <p:nvPr>
            <p:ph type="dt" idx="1"/>
          </p:nvPr>
        </p:nvSpPr>
        <p:spPr>
          <a:xfrm>
            <a:off x="3995219" y="0"/>
            <a:ext cx="3056414" cy="465455"/>
          </a:xfrm>
          <a:prstGeom prst="rect">
            <a:avLst/>
          </a:prstGeom>
        </p:spPr>
        <p:txBody>
          <a:bodyPr vert="horz" lIns="93473" tIns="46737" rIns="93473" bIns="46737" rtlCol="0"/>
          <a:lstStyle>
            <a:lvl1pPr algn="r">
              <a:defRPr sz="1200"/>
            </a:lvl1pPr>
          </a:lstStyle>
          <a:p>
            <a:fld id="{E1D7B777-7622-4EDF-B8B7-7E686C7B4583}" type="datetimeFigureOut">
              <a:rPr lang="en-US" smtClean="0"/>
              <a:t>02-Jul-16</a:t>
            </a:fld>
            <a:endParaRPr lang="en-US"/>
          </a:p>
        </p:txBody>
      </p:sp>
      <p:sp>
        <p:nvSpPr>
          <p:cNvPr id="4" name="Slide Image Placeholder 3"/>
          <p:cNvSpPr>
            <a:spLocks noGrp="1" noRot="1" noChangeAspect="1"/>
          </p:cNvSpPr>
          <p:nvPr>
            <p:ph type="sldImg" idx="2"/>
          </p:nvPr>
        </p:nvSpPr>
        <p:spPr>
          <a:xfrm>
            <a:off x="1200150" y="698500"/>
            <a:ext cx="4654550" cy="3490913"/>
          </a:xfrm>
          <a:prstGeom prst="rect">
            <a:avLst/>
          </a:prstGeom>
          <a:noFill/>
          <a:ln w="12700">
            <a:solidFill>
              <a:prstClr val="black"/>
            </a:solidFill>
          </a:ln>
        </p:spPr>
        <p:txBody>
          <a:bodyPr vert="horz" lIns="93473" tIns="46737" rIns="93473" bIns="46737" rtlCol="0" anchor="ctr"/>
          <a:lstStyle/>
          <a:p>
            <a:endParaRPr lang="en-US"/>
          </a:p>
        </p:txBody>
      </p:sp>
      <p:sp>
        <p:nvSpPr>
          <p:cNvPr id="5" name="Notes Placeholder 4"/>
          <p:cNvSpPr>
            <a:spLocks noGrp="1"/>
          </p:cNvSpPr>
          <p:nvPr>
            <p:ph type="body" sz="quarter" idx="3"/>
          </p:nvPr>
        </p:nvSpPr>
        <p:spPr>
          <a:xfrm>
            <a:off x="705327" y="4421825"/>
            <a:ext cx="5642610" cy="4189095"/>
          </a:xfrm>
          <a:prstGeom prst="rect">
            <a:avLst/>
          </a:prstGeom>
        </p:spPr>
        <p:txBody>
          <a:bodyPr vert="horz" lIns="93473" tIns="46737" rIns="93473" bIns="46737"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8842031"/>
            <a:ext cx="3056414" cy="465455"/>
          </a:xfrm>
          <a:prstGeom prst="rect">
            <a:avLst/>
          </a:prstGeom>
        </p:spPr>
        <p:txBody>
          <a:bodyPr vert="horz" lIns="93473" tIns="46737" rIns="93473" bIns="46737" rtlCol="0" anchor="b"/>
          <a:lstStyle>
            <a:lvl1pPr algn="l">
              <a:defRPr sz="1200"/>
            </a:lvl1pPr>
          </a:lstStyle>
          <a:p>
            <a:endParaRPr lang="en-US"/>
          </a:p>
        </p:txBody>
      </p:sp>
      <p:sp>
        <p:nvSpPr>
          <p:cNvPr id="7" name="Slide Number Placeholder 6"/>
          <p:cNvSpPr>
            <a:spLocks noGrp="1"/>
          </p:cNvSpPr>
          <p:nvPr>
            <p:ph type="sldNum" sz="quarter" idx="5"/>
          </p:nvPr>
        </p:nvSpPr>
        <p:spPr>
          <a:xfrm>
            <a:off x="3995219" y="8842031"/>
            <a:ext cx="3056414" cy="465455"/>
          </a:xfrm>
          <a:prstGeom prst="rect">
            <a:avLst/>
          </a:prstGeom>
        </p:spPr>
        <p:txBody>
          <a:bodyPr vert="horz" lIns="93473" tIns="46737" rIns="93473" bIns="46737" rtlCol="0" anchor="b"/>
          <a:lstStyle>
            <a:lvl1pPr algn="r">
              <a:defRPr sz="1200"/>
            </a:lvl1pPr>
          </a:lstStyle>
          <a:p>
            <a:fld id="{12731087-F617-498C-A9B1-32FDC0AB1BB3}" type="slidenum">
              <a:rPr lang="en-US" smtClean="0"/>
              <a:t>‹#›</a:t>
            </a:fld>
            <a:endParaRPr lang="en-US"/>
          </a:p>
        </p:txBody>
      </p:sp>
    </p:spTree>
    <p:extLst>
      <p:ext uri="{BB962C8B-B14F-4D97-AF65-F5344CB8AC3E}">
        <p14:creationId xmlns:p14="http://schemas.microsoft.com/office/powerpoint/2010/main" val="39507477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endParaRPr lang="en-US" smtClean="0"/>
          </a:p>
        </p:txBody>
      </p:sp>
      <p:sp>
        <p:nvSpPr>
          <p:cNvPr id="63492" name="Slide Number Placeholder 3"/>
          <p:cNvSpPr>
            <a:spLocks noGrp="1"/>
          </p:cNvSpPr>
          <p:nvPr>
            <p:ph type="sldNum" sz="quarter" idx="5"/>
          </p:nvPr>
        </p:nvSpPr>
        <p:spPr>
          <a:noFill/>
        </p:spPr>
        <p:txBody>
          <a:bodyPr/>
          <a:lstStyle/>
          <a:p>
            <a:fld id="{7308DC4D-07B1-4171-BF2A-047633860B13}" type="slidenum">
              <a:rPr lang="en-AU" smtClean="0"/>
              <a:pPr/>
              <a:t>8</a:t>
            </a:fld>
            <a:endParaRPr lang="en-AU" smtClean="0"/>
          </a:p>
        </p:txBody>
      </p:sp>
    </p:spTree>
    <p:extLst>
      <p:ext uri="{BB962C8B-B14F-4D97-AF65-F5344CB8AC3E}">
        <p14:creationId xmlns:p14="http://schemas.microsoft.com/office/powerpoint/2010/main" val="943561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pPr>
              <a:defRPr/>
            </a:pPr>
            <a:fld id="{91C5C07F-EA04-466C-ABC0-3971272B9977}" type="slidenum">
              <a:rPr lang="en-US" smtClean="0"/>
              <a:pPr>
                <a:defRPr/>
              </a:pPr>
              <a:t>9</a:t>
            </a:fld>
            <a:endParaRPr lang="en-US"/>
          </a:p>
        </p:txBody>
      </p:sp>
    </p:spTree>
    <p:extLst>
      <p:ext uri="{BB962C8B-B14F-4D97-AF65-F5344CB8AC3E}">
        <p14:creationId xmlns:p14="http://schemas.microsoft.com/office/powerpoint/2010/main" val="557006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DAA59EB1-368D-4909-84A6-8AAAB130FF36}" type="slidenum">
              <a:rPr lang="en-AU" smtClean="0"/>
              <a:pPr/>
              <a:t>10</a:t>
            </a:fld>
            <a:endParaRPr lang="en-AU"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36445754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pPr>
              <a:defRPr/>
            </a:pPr>
            <a:fld id="{91C5C07F-EA04-466C-ABC0-3971272B9977}" type="slidenum">
              <a:rPr lang="en-US" smtClean="0"/>
              <a:pPr>
                <a:defRPr/>
              </a:pPr>
              <a:t>11</a:t>
            </a:fld>
            <a:endParaRPr lang="en-US"/>
          </a:p>
        </p:txBody>
      </p:sp>
    </p:spTree>
    <p:extLst>
      <p:ext uri="{BB962C8B-B14F-4D97-AF65-F5344CB8AC3E}">
        <p14:creationId xmlns:p14="http://schemas.microsoft.com/office/powerpoint/2010/main" val="12194420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DAA59EB1-368D-4909-84A6-8AAAB130FF36}" type="slidenum">
              <a:rPr lang="en-AU" smtClean="0"/>
              <a:pPr/>
              <a:t>12</a:t>
            </a:fld>
            <a:endParaRPr lang="en-AU"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42850637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pPr>
              <a:defRPr/>
            </a:pPr>
            <a:fld id="{91C5C07F-EA04-466C-ABC0-3971272B9977}" type="slidenum">
              <a:rPr lang="en-US" smtClean="0"/>
              <a:pPr>
                <a:defRPr/>
              </a:pPr>
              <a:t>13</a:t>
            </a:fld>
            <a:endParaRPr lang="en-US"/>
          </a:p>
        </p:txBody>
      </p:sp>
    </p:spTree>
    <p:extLst>
      <p:ext uri="{BB962C8B-B14F-4D97-AF65-F5344CB8AC3E}">
        <p14:creationId xmlns:p14="http://schemas.microsoft.com/office/powerpoint/2010/main" val="40304150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2001A118-B3F0-4377-A0DC-12D01EFE8368}" type="datetimeFigureOut">
              <a:rPr lang="en-IN" smtClean="0"/>
              <a:t>02-07-2016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251ADE2-419C-4722-AB9A-6BEA2F6B52DE}" type="slidenum">
              <a:rPr lang="en-IN" smtClean="0"/>
              <a:t>‹#›</a:t>
            </a:fld>
            <a:endParaRPr lang="en-IN"/>
          </a:p>
        </p:txBody>
      </p:sp>
      <p:sp>
        <p:nvSpPr>
          <p:cNvPr id="7" name="Rectangle 6"/>
          <p:cNvSpPr/>
          <p:nvPr userDrawn="1"/>
        </p:nvSpPr>
        <p:spPr>
          <a:xfrm>
            <a:off x="-14515" y="-1"/>
            <a:ext cx="338043" cy="6250855"/>
          </a:xfrm>
          <a:prstGeom prst="rect">
            <a:avLst/>
          </a:prstGeom>
          <a:solidFill>
            <a:srgbClr val="225C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8" name="Picture 2" descr="E:\Vengal Backup\D\Jobs\IC Logos\For Intranet\5 Basic.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237312"/>
            <a:ext cx="1607651" cy="607145"/>
          </a:xfrm>
          <a:prstGeom prst="rect">
            <a:avLst/>
          </a:prstGeom>
          <a:solidFill>
            <a:schemeClr val="bg1"/>
          </a:solidFill>
          <a:extLst/>
        </p:spPr>
      </p:pic>
    </p:spTree>
    <p:extLst>
      <p:ext uri="{BB962C8B-B14F-4D97-AF65-F5344CB8AC3E}">
        <p14:creationId xmlns:p14="http://schemas.microsoft.com/office/powerpoint/2010/main" val="619225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2001A118-B3F0-4377-A0DC-12D01EFE8368}" type="datetimeFigureOut">
              <a:rPr lang="en-IN" smtClean="0"/>
              <a:t>02-07-2016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251ADE2-419C-4722-AB9A-6BEA2F6B52DE}" type="slidenum">
              <a:rPr lang="en-IN" smtClean="0"/>
              <a:t>‹#›</a:t>
            </a:fld>
            <a:endParaRPr lang="en-IN"/>
          </a:p>
        </p:txBody>
      </p:sp>
    </p:spTree>
    <p:extLst>
      <p:ext uri="{BB962C8B-B14F-4D97-AF65-F5344CB8AC3E}">
        <p14:creationId xmlns:p14="http://schemas.microsoft.com/office/powerpoint/2010/main" val="3111339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2001A118-B3F0-4377-A0DC-12D01EFE8368}" type="datetimeFigureOut">
              <a:rPr lang="en-IN" smtClean="0"/>
              <a:t>02-07-2016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251ADE2-419C-4722-AB9A-6BEA2F6B52DE}" type="slidenum">
              <a:rPr lang="en-IN" smtClean="0"/>
              <a:t>‹#›</a:t>
            </a:fld>
            <a:endParaRPr lang="en-IN"/>
          </a:p>
        </p:txBody>
      </p:sp>
    </p:spTree>
    <p:extLst>
      <p:ext uri="{BB962C8B-B14F-4D97-AF65-F5344CB8AC3E}">
        <p14:creationId xmlns:p14="http://schemas.microsoft.com/office/powerpoint/2010/main" val="17157507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3" name="Text Placeholder 7"/>
          <p:cNvSpPr>
            <a:spLocks noGrp="1"/>
          </p:cNvSpPr>
          <p:nvPr>
            <p:ph type="body" sz="quarter" idx="13"/>
          </p:nvPr>
        </p:nvSpPr>
        <p:spPr>
          <a:xfrm>
            <a:off x="360363" y="270000"/>
            <a:ext cx="8460000" cy="900000"/>
          </a:xfrm>
        </p:spPr>
        <p:txBody>
          <a:bodyPr>
            <a:noAutofit/>
          </a:bodyPr>
          <a:lstStyle>
            <a:lvl1pPr marL="0" indent="0">
              <a:lnSpc>
                <a:spcPct val="85000"/>
              </a:lnSpc>
              <a:spcBef>
                <a:spcPts val="0"/>
              </a:spcBef>
              <a:spcAft>
                <a:spcPts val="283"/>
              </a:spcAft>
              <a:buNone/>
              <a:defRPr sz="3600" b="1">
                <a:solidFill>
                  <a:schemeClr val="accent2"/>
                </a:solidFill>
              </a:defRPr>
            </a:lvl1pPr>
            <a:lvl2pPr marL="0" indent="0">
              <a:lnSpc>
                <a:spcPct val="85000"/>
              </a:lnSpc>
              <a:spcBef>
                <a:spcPts val="0"/>
              </a:spcBef>
              <a:buNone/>
              <a:defRPr sz="2200" b="1">
                <a:solidFill>
                  <a:schemeClr val="accent1">
                    <a:lumMod val="75000"/>
                  </a:schemeClr>
                </a:solidFill>
              </a:defRPr>
            </a:lvl2pPr>
            <a:lvl3pPr>
              <a:buNone/>
              <a:defRPr sz="2800">
                <a:solidFill>
                  <a:srgbClr val="00A9CE"/>
                </a:solidFill>
              </a:defRPr>
            </a:lvl3pPr>
            <a:lvl4pPr>
              <a:buNone/>
              <a:defRPr sz="2800">
                <a:solidFill>
                  <a:srgbClr val="00A9CE"/>
                </a:solidFill>
              </a:defRPr>
            </a:lvl4pPr>
            <a:lvl5pPr>
              <a:buNone/>
              <a:defRPr sz="2800">
                <a:solidFill>
                  <a:srgbClr val="00A9CE"/>
                </a:solidFill>
              </a:defRPr>
            </a:lvl5pPr>
          </a:lstStyle>
          <a:p>
            <a:pPr lvl="0"/>
            <a:r>
              <a:rPr lang="en-US" dirty="0" smtClean="0"/>
              <a:t>Click to edit Master text styles</a:t>
            </a:r>
          </a:p>
          <a:p>
            <a:pPr lvl="1"/>
            <a:r>
              <a:rPr lang="en-US" dirty="0" smtClean="0"/>
              <a:t>Second level</a:t>
            </a:r>
          </a:p>
        </p:txBody>
      </p:sp>
      <p:sp>
        <p:nvSpPr>
          <p:cNvPr id="4" name="Footer Placeholder 4"/>
          <p:cNvSpPr>
            <a:spLocks noGrp="1"/>
          </p:cNvSpPr>
          <p:nvPr>
            <p:ph type="ftr" sz="quarter" idx="14"/>
          </p:nvPr>
        </p:nvSpPr>
        <p:spPr/>
        <p:txBody>
          <a:bodyPr/>
          <a:lstStyle>
            <a:lvl1pPr>
              <a:defRPr/>
            </a:lvl1pPr>
          </a:lstStyle>
          <a:p>
            <a:pPr>
              <a:defRPr/>
            </a:pPr>
            <a:r>
              <a:rPr lang="en-AU"/>
              <a:t>Livestock systems research in Indonesia; SAF Review and Planning Meeting, Mar 2012</a:t>
            </a:r>
          </a:p>
        </p:txBody>
      </p:sp>
    </p:spTree>
    <p:extLst>
      <p:ext uri="{BB962C8B-B14F-4D97-AF65-F5344CB8AC3E}">
        <p14:creationId xmlns:p14="http://schemas.microsoft.com/office/powerpoint/2010/main" val="22645906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sp>
        <p:nvSpPr>
          <p:cNvPr id="3" name="Text Placeholder 7"/>
          <p:cNvSpPr>
            <a:spLocks noGrp="1"/>
          </p:cNvSpPr>
          <p:nvPr>
            <p:ph type="body" sz="quarter" idx="13"/>
          </p:nvPr>
        </p:nvSpPr>
        <p:spPr>
          <a:xfrm>
            <a:off x="360363" y="270000"/>
            <a:ext cx="8460000" cy="900000"/>
          </a:xfrm>
        </p:spPr>
        <p:txBody>
          <a:bodyPr>
            <a:noAutofit/>
          </a:bodyPr>
          <a:lstStyle>
            <a:lvl1pPr marL="0" indent="0">
              <a:lnSpc>
                <a:spcPct val="85000"/>
              </a:lnSpc>
              <a:spcBef>
                <a:spcPts val="0"/>
              </a:spcBef>
              <a:spcAft>
                <a:spcPts val="283"/>
              </a:spcAft>
              <a:buNone/>
              <a:defRPr sz="3600" b="1">
                <a:solidFill>
                  <a:schemeClr val="accent2"/>
                </a:solidFill>
              </a:defRPr>
            </a:lvl1pPr>
            <a:lvl2pPr marL="0" indent="0">
              <a:lnSpc>
                <a:spcPct val="85000"/>
              </a:lnSpc>
              <a:spcBef>
                <a:spcPts val="0"/>
              </a:spcBef>
              <a:buNone/>
              <a:defRPr sz="2200" b="1">
                <a:solidFill>
                  <a:schemeClr val="accent1">
                    <a:lumMod val="75000"/>
                  </a:schemeClr>
                </a:solidFill>
              </a:defRPr>
            </a:lvl2pPr>
            <a:lvl3pPr>
              <a:buNone/>
              <a:defRPr sz="2800">
                <a:solidFill>
                  <a:srgbClr val="00A9CE"/>
                </a:solidFill>
              </a:defRPr>
            </a:lvl3pPr>
            <a:lvl4pPr>
              <a:buNone/>
              <a:defRPr sz="2800">
                <a:solidFill>
                  <a:srgbClr val="00A9CE"/>
                </a:solidFill>
              </a:defRPr>
            </a:lvl4pPr>
            <a:lvl5pPr>
              <a:buNone/>
              <a:defRPr sz="2800">
                <a:solidFill>
                  <a:srgbClr val="00A9CE"/>
                </a:solidFill>
              </a:defRPr>
            </a:lvl5pPr>
          </a:lstStyle>
          <a:p>
            <a:pPr lvl="0"/>
            <a:r>
              <a:rPr lang="en-US" dirty="0" smtClean="0"/>
              <a:t>Click to edit Master text styles</a:t>
            </a:r>
          </a:p>
          <a:p>
            <a:pPr lvl="1"/>
            <a:r>
              <a:rPr lang="en-US" dirty="0" smtClean="0"/>
              <a:t>Second level</a:t>
            </a:r>
          </a:p>
        </p:txBody>
      </p:sp>
      <p:sp>
        <p:nvSpPr>
          <p:cNvPr id="4" name="Footer Placeholder 4"/>
          <p:cNvSpPr>
            <a:spLocks noGrp="1"/>
          </p:cNvSpPr>
          <p:nvPr>
            <p:ph type="ftr" sz="quarter" idx="14"/>
          </p:nvPr>
        </p:nvSpPr>
        <p:spPr/>
        <p:txBody>
          <a:bodyPr/>
          <a:lstStyle>
            <a:lvl1pPr>
              <a:defRPr/>
            </a:lvl1pPr>
          </a:lstStyle>
          <a:p>
            <a:pPr>
              <a:defRPr/>
            </a:pPr>
            <a:r>
              <a:rPr lang="en-AU"/>
              <a:t>Livestock systems research in Indonesia; SAF Review and Planning Meeting, Mar 2012</a:t>
            </a:r>
          </a:p>
        </p:txBody>
      </p:sp>
    </p:spTree>
    <p:extLst>
      <p:ext uri="{BB962C8B-B14F-4D97-AF65-F5344CB8AC3E}">
        <p14:creationId xmlns:p14="http://schemas.microsoft.com/office/powerpoint/2010/main" val="18323420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7_Title Only">
    <p:spTree>
      <p:nvGrpSpPr>
        <p:cNvPr id="1" name=""/>
        <p:cNvGrpSpPr/>
        <p:nvPr/>
      </p:nvGrpSpPr>
      <p:grpSpPr>
        <a:xfrm>
          <a:off x="0" y="0"/>
          <a:ext cx="0" cy="0"/>
          <a:chOff x="0" y="0"/>
          <a:chExt cx="0" cy="0"/>
        </a:xfrm>
      </p:grpSpPr>
      <p:sp>
        <p:nvSpPr>
          <p:cNvPr id="3" name="Text Placeholder 7"/>
          <p:cNvSpPr>
            <a:spLocks noGrp="1"/>
          </p:cNvSpPr>
          <p:nvPr>
            <p:ph type="body" sz="quarter" idx="13"/>
          </p:nvPr>
        </p:nvSpPr>
        <p:spPr>
          <a:xfrm>
            <a:off x="360363" y="270000"/>
            <a:ext cx="8460000" cy="900000"/>
          </a:xfrm>
        </p:spPr>
        <p:txBody>
          <a:bodyPr>
            <a:noAutofit/>
          </a:bodyPr>
          <a:lstStyle>
            <a:lvl1pPr marL="0" indent="0">
              <a:lnSpc>
                <a:spcPct val="85000"/>
              </a:lnSpc>
              <a:spcBef>
                <a:spcPts val="0"/>
              </a:spcBef>
              <a:spcAft>
                <a:spcPts val="283"/>
              </a:spcAft>
              <a:buNone/>
              <a:defRPr sz="3600" b="1">
                <a:solidFill>
                  <a:schemeClr val="accent2"/>
                </a:solidFill>
              </a:defRPr>
            </a:lvl1pPr>
            <a:lvl2pPr marL="0" indent="0">
              <a:lnSpc>
                <a:spcPct val="85000"/>
              </a:lnSpc>
              <a:spcBef>
                <a:spcPts val="0"/>
              </a:spcBef>
              <a:buNone/>
              <a:defRPr sz="2200" b="1">
                <a:solidFill>
                  <a:schemeClr val="accent1">
                    <a:lumMod val="75000"/>
                  </a:schemeClr>
                </a:solidFill>
              </a:defRPr>
            </a:lvl2pPr>
            <a:lvl3pPr>
              <a:buNone/>
              <a:defRPr sz="2800">
                <a:solidFill>
                  <a:srgbClr val="00A9CE"/>
                </a:solidFill>
              </a:defRPr>
            </a:lvl3pPr>
            <a:lvl4pPr>
              <a:buNone/>
              <a:defRPr sz="2800">
                <a:solidFill>
                  <a:srgbClr val="00A9CE"/>
                </a:solidFill>
              </a:defRPr>
            </a:lvl4pPr>
            <a:lvl5pPr>
              <a:buNone/>
              <a:defRPr sz="2800">
                <a:solidFill>
                  <a:srgbClr val="00A9CE"/>
                </a:solidFill>
              </a:defRPr>
            </a:lvl5pPr>
          </a:lstStyle>
          <a:p>
            <a:pPr lvl="0"/>
            <a:r>
              <a:rPr lang="en-US" dirty="0" smtClean="0"/>
              <a:t>Click to edit Master text styles</a:t>
            </a:r>
          </a:p>
          <a:p>
            <a:pPr lvl="1"/>
            <a:r>
              <a:rPr lang="en-US" dirty="0" smtClean="0"/>
              <a:t>Second level</a:t>
            </a:r>
          </a:p>
        </p:txBody>
      </p:sp>
      <p:sp>
        <p:nvSpPr>
          <p:cNvPr id="4" name="Footer Placeholder 4"/>
          <p:cNvSpPr>
            <a:spLocks noGrp="1"/>
          </p:cNvSpPr>
          <p:nvPr>
            <p:ph type="ftr" sz="quarter" idx="14"/>
          </p:nvPr>
        </p:nvSpPr>
        <p:spPr/>
        <p:txBody>
          <a:bodyPr/>
          <a:lstStyle>
            <a:lvl1pPr>
              <a:defRPr/>
            </a:lvl1pPr>
          </a:lstStyle>
          <a:p>
            <a:pPr>
              <a:defRPr/>
            </a:pPr>
            <a:r>
              <a:rPr lang="en-AU"/>
              <a:t>Livestock systems research in Indonesia; SAF Review and Planning Meeting, Mar 2012</a:t>
            </a:r>
          </a:p>
        </p:txBody>
      </p:sp>
    </p:spTree>
    <p:extLst>
      <p:ext uri="{BB962C8B-B14F-4D97-AF65-F5344CB8AC3E}">
        <p14:creationId xmlns:p14="http://schemas.microsoft.com/office/powerpoint/2010/main" val="1688565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2001A118-B3F0-4377-A0DC-12D01EFE8368}" type="datetimeFigureOut">
              <a:rPr lang="en-IN" smtClean="0"/>
              <a:t>02-07-2016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251ADE2-419C-4722-AB9A-6BEA2F6B52DE}" type="slidenum">
              <a:rPr lang="en-IN" smtClean="0"/>
              <a:t>‹#›</a:t>
            </a:fld>
            <a:endParaRPr lang="en-IN"/>
          </a:p>
        </p:txBody>
      </p:sp>
      <p:sp>
        <p:nvSpPr>
          <p:cNvPr id="7" name="Rectangle 6"/>
          <p:cNvSpPr/>
          <p:nvPr userDrawn="1"/>
        </p:nvSpPr>
        <p:spPr>
          <a:xfrm>
            <a:off x="-14515" y="-1"/>
            <a:ext cx="338043" cy="6250855"/>
          </a:xfrm>
          <a:prstGeom prst="rect">
            <a:avLst/>
          </a:prstGeom>
          <a:solidFill>
            <a:srgbClr val="225C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8" name="Picture 2" descr="E:\Vengal Backup\D\Jobs\IC Logos\For Intranet\5 Basic.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237312"/>
            <a:ext cx="1607651" cy="607145"/>
          </a:xfrm>
          <a:prstGeom prst="rect">
            <a:avLst/>
          </a:prstGeom>
          <a:solidFill>
            <a:schemeClr val="bg1"/>
          </a:solidFill>
          <a:extLst/>
        </p:spPr>
      </p:pic>
    </p:spTree>
    <p:extLst>
      <p:ext uri="{BB962C8B-B14F-4D97-AF65-F5344CB8AC3E}">
        <p14:creationId xmlns:p14="http://schemas.microsoft.com/office/powerpoint/2010/main" val="1986134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01A118-B3F0-4377-A0DC-12D01EFE8368}" type="datetimeFigureOut">
              <a:rPr lang="en-IN" smtClean="0"/>
              <a:t>02-07-2016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251ADE2-419C-4722-AB9A-6BEA2F6B52DE}" type="slidenum">
              <a:rPr lang="en-IN" smtClean="0"/>
              <a:t>‹#›</a:t>
            </a:fld>
            <a:endParaRPr lang="en-IN"/>
          </a:p>
        </p:txBody>
      </p:sp>
    </p:spTree>
    <p:extLst>
      <p:ext uri="{BB962C8B-B14F-4D97-AF65-F5344CB8AC3E}">
        <p14:creationId xmlns:p14="http://schemas.microsoft.com/office/powerpoint/2010/main" val="2780724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2001A118-B3F0-4377-A0DC-12D01EFE8368}" type="datetimeFigureOut">
              <a:rPr lang="en-IN" smtClean="0"/>
              <a:t>02-07-2016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251ADE2-419C-4722-AB9A-6BEA2F6B52DE}" type="slidenum">
              <a:rPr lang="en-IN" smtClean="0"/>
              <a:t>‹#›</a:t>
            </a:fld>
            <a:endParaRPr lang="en-IN"/>
          </a:p>
        </p:txBody>
      </p:sp>
    </p:spTree>
    <p:extLst>
      <p:ext uri="{BB962C8B-B14F-4D97-AF65-F5344CB8AC3E}">
        <p14:creationId xmlns:p14="http://schemas.microsoft.com/office/powerpoint/2010/main" val="174088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2001A118-B3F0-4377-A0DC-12D01EFE8368}" type="datetimeFigureOut">
              <a:rPr lang="en-IN" smtClean="0"/>
              <a:t>02-07-2016</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2251ADE2-419C-4722-AB9A-6BEA2F6B52DE}" type="slidenum">
              <a:rPr lang="en-IN" smtClean="0"/>
              <a:t>‹#›</a:t>
            </a:fld>
            <a:endParaRPr lang="en-IN"/>
          </a:p>
        </p:txBody>
      </p:sp>
    </p:spTree>
    <p:extLst>
      <p:ext uri="{BB962C8B-B14F-4D97-AF65-F5344CB8AC3E}">
        <p14:creationId xmlns:p14="http://schemas.microsoft.com/office/powerpoint/2010/main" val="5871177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2001A118-B3F0-4377-A0DC-12D01EFE8368}" type="datetimeFigureOut">
              <a:rPr lang="en-IN" smtClean="0"/>
              <a:t>02-07-2016</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2251ADE2-419C-4722-AB9A-6BEA2F6B52DE}" type="slidenum">
              <a:rPr lang="en-IN" smtClean="0"/>
              <a:t>‹#›</a:t>
            </a:fld>
            <a:endParaRPr lang="en-IN"/>
          </a:p>
        </p:txBody>
      </p:sp>
    </p:spTree>
    <p:extLst>
      <p:ext uri="{BB962C8B-B14F-4D97-AF65-F5344CB8AC3E}">
        <p14:creationId xmlns:p14="http://schemas.microsoft.com/office/powerpoint/2010/main" val="36504635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01A118-B3F0-4377-A0DC-12D01EFE8368}" type="datetimeFigureOut">
              <a:rPr lang="en-IN" smtClean="0"/>
              <a:t>02-07-2016</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2251ADE2-419C-4722-AB9A-6BEA2F6B52DE}" type="slidenum">
              <a:rPr lang="en-IN" smtClean="0"/>
              <a:t>‹#›</a:t>
            </a:fld>
            <a:endParaRPr lang="en-IN"/>
          </a:p>
        </p:txBody>
      </p:sp>
      <p:sp>
        <p:nvSpPr>
          <p:cNvPr id="5" name="Rectangle 4"/>
          <p:cNvSpPr/>
          <p:nvPr userDrawn="1"/>
        </p:nvSpPr>
        <p:spPr>
          <a:xfrm>
            <a:off x="-14515" y="-1"/>
            <a:ext cx="338043" cy="6250855"/>
          </a:xfrm>
          <a:prstGeom prst="rect">
            <a:avLst/>
          </a:prstGeom>
          <a:solidFill>
            <a:srgbClr val="225C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6" name="Picture 2" descr="E:\Vengal Backup\D\Jobs\IC Logos\For Intranet\5 Basic.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237312"/>
            <a:ext cx="1607651" cy="607145"/>
          </a:xfrm>
          <a:prstGeom prst="rect">
            <a:avLst/>
          </a:prstGeom>
          <a:solidFill>
            <a:schemeClr val="bg1"/>
          </a:solidFill>
          <a:extLst/>
        </p:spPr>
      </p:pic>
    </p:spTree>
    <p:extLst>
      <p:ext uri="{BB962C8B-B14F-4D97-AF65-F5344CB8AC3E}">
        <p14:creationId xmlns:p14="http://schemas.microsoft.com/office/powerpoint/2010/main" val="2030015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01A118-B3F0-4377-A0DC-12D01EFE8368}" type="datetimeFigureOut">
              <a:rPr lang="en-IN" smtClean="0"/>
              <a:t>02-07-2016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251ADE2-419C-4722-AB9A-6BEA2F6B52DE}" type="slidenum">
              <a:rPr lang="en-IN" smtClean="0"/>
              <a:t>‹#›</a:t>
            </a:fld>
            <a:endParaRPr lang="en-IN"/>
          </a:p>
        </p:txBody>
      </p:sp>
    </p:spTree>
    <p:extLst>
      <p:ext uri="{BB962C8B-B14F-4D97-AF65-F5344CB8AC3E}">
        <p14:creationId xmlns:p14="http://schemas.microsoft.com/office/powerpoint/2010/main" val="27926013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01A118-B3F0-4377-A0DC-12D01EFE8368}" type="datetimeFigureOut">
              <a:rPr lang="en-IN" smtClean="0"/>
              <a:t>02-07-2016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251ADE2-419C-4722-AB9A-6BEA2F6B52DE}" type="slidenum">
              <a:rPr lang="en-IN" smtClean="0"/>
              <a:t>‹#›</a:t>
            </a:fld>
            <a:endParaRPr lang="en-IN"/>
          </a:p>
        </p:txBody>
      </p:sp>
    </p:spTree>
    <p:extLst>
      <p:ext uri="{BB962C8B-B14F-4D97-AF65-F5344CB8AC3E}">
        <p14:creationId xmlns:p14="http://schemas.microsoft.com/office/powerpoint/2010/main" val="3106350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01A118-B3F0-4377-A0DC-12D01EFE8368}" type="datetimeFigureOut">
              <a:rPr lang="en-IN" smtClean="0"/>
              <a:t>02-07-2016</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51ADE2-419C-4722-AB9A-6BEA2F6B52DE}" type="slidenum">
              <a:rPr lang="en-IN" smtClean="0"/>
              <a:t>‹#›</a:t>
            </a:fld>
            <a:endParaRPr lang="en-IN"/>
          </a:p>
        </p:txBody>
      </p:sp>
    </p:spTree>
    <p:extLst>
      <p:ext uri="{BB962C8B-B14F-4D97-AF65-F5344CB8AC3E}">
        <p14:creationId xmlns:p14="http://schemas.microsoft.com/office/powerpoint/2010/main" val="1994777098"/>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3" r:id="rId13"/>
    <p:sldLayoutId id="2147483666"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emf"/></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Africa </a:t>
            </a:r>
            <a:r>
              <a:rPr lang="en-US" dirty="0" smtClean="0"/>
              <a:t>RISING SC</a:t>
            </a:r>
            <a:endParaRPr lang="en-AU" dirty="0"/>
          </a:p>
        </p:txBody>
      </p:sp>
      <p:sp>
        <p:nvSpPr>
          <p:cNvPr id="3" name="Content Placeholder 2"/>
          <p:cNvSpPr>
            <a:spLocks noGrp="1"/>
          </p:cNvSpPr>
          <p:nvPr>
            <p:ph idx="1"/>
          </p:nvPr>
        </p:nvSpPr>
        <p:spPr>
          <a:xfrm>
            <a:off x="457200" y="1600200"/>
            <a:ext cx="8507288" cy="4525963"/>
          </a:xfrm>
        </p:spPr>
        <p:txBody>
          <a:bodyPr>
            <a:normAutofit/>
          </a:bodyPr>
          <a:lstStyle/>
          <a:p>
            <a:r>
              <a:rPr lang="en-US" dirty="0"/>
              <a:t>ESA Project update </a:t>
            </a:r>
            <a:endParaRPr lang="en-US" dirty="0" smtClean="0"/>
          </a:p>
          <a:p>
            <a:r>
              <a:rPr lang="en-US" dirty="0" smtClean="0"/>
              <a:t>Reflection </a:t>
            </a:r>
            <a:r>
              <a:rPr lang="en-US" dirty="0"/>
              <a:t>on Africa RISING’s Phase 1 Legacy </a:t>
            </a:r>
            <a:endParaRPr lang="en-US" dirty="0" smtClean="0"/>
          </a:p>
          <a:p>
            <a:r>
              <a:rPr lang="en-US" dirty="0" smtClean="0"/>
              <a:t>Evaluation </a:t>
            </a:r>
            <a:r>
              <a:rPr lang="en-US" dirty="0"/>
              <a:t>team’s findings and recommendations </a:t>
            </a:r>
            <a:endParaRPr lang="en-US" dirty="0"/>
          </a:p>
          <a:p>
            <a:r>
              <a:rPr lang="en-US" dirty="0" smtClean="0"/>
              <a:t>ESA </a:t>
            </a:r>
            <a:r>
              <a:rPr lang="en-US" dirty="0"/>
              <a:t>proposal for phase 2 </a:t>
            </a:r>
            <a:endParaRPr lang="en-US" dirty="0" smtClean="0"/>
          </a:p>
          <a:p>
            <a:r>
              <a:rPr lang="en-US" dirty="0" smtClean="0"/>
              <a:t>Phase </a:t>
            </a:r>
            <a:r>
              <a:rPr lang="en-US" dirty="0"/>
              <a:t>2 M&amp;E proposal </a:t>
            </a:r>
            <a:endParaRPr lang="en-US" dirty="0" smtClean="0"/>
          </a:p>
          <a:p>
            <a:r>
              <a:rPr lang="en-US" dirty="0" smtClean="0"/>
              <a:t>PSC membership</a:t>
            </a:r>
            <a:endParaRPr lang="en-AU" dirty="0"/>
          </a:p>
        </p:txBody>
      </p:sp>
    </p:spTree>
    <p:extLst>
      <p:ext uri="{BB962C8B-B14F-4D97-AF65-F5344CB8AC3E}">
        <p14:creationId xmlns:p14="http://schemas.microsoft.com/office/powerpoint/2010/main" val="23401374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Straight Connector 28"/>
          <p:cNvCxnSpPr/>
          <p:nvPr/>
        </p:nvCxnSpPr>
        <p:spPr>
          <a:xfrm>
            <a:off x="4427984" y="3645024"/>
            <a:ext cx="2826214"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grpSp>
        <p:nvGrpSpPr>
          <p:cNvPr id="2" name="Group 17"/>
          <p:cNvGrpSpPr>
            <a:grpSpLocks/>
          </p:cNvGrpSpPr>
          <p:nvPr/>
        </p:nvGrpSpPr>
        <p:grpSpPr bwMode="auto">
          <a:xfrm>
            <a:off x="1289784" y="548680"/>
            <a:ext cx="6882616" cy="5344253"/>
            <a:chOff x="1135" y="1298"/>
            <a:chExt cx="3424" cy="2290"/>
          </a:xfrm>
        </p:grpSpPr>
        <p:sp>
          <p:nvSpPr>
            <p:cNvPr id="4114" name="Line 2"/>
            <p:cNvSpPr>
              <a:spLocks noChangeShapeType="1"/>
            </p:cNvSpPr>
            <p:nvPr/>
          </p:nvSpPr>
          <p:spPr bwMode="auto">
            <a:xfrm>
              <a:off x="1474" y="1298"/>
              <a:ext cx="8" cy="2068"/>
            </a:xfrm>
            <a:prstGeom prst="line">
              <a:avLst/>
            </a:prstGeom>
            <a:noFill/>
            <a:ln w="28575">
              <a:solidFill>
                <a:schemeClr val="tx1"/>
              </a:solidFill>
              <a:round/>
              <a:headEnd/>
              <a:tailEnd/>
            </a:ln>
          </p:spPr>
          <p:txBody>
            <a:bodyPr/>
            <a:lstStyle/>
            <a:p>
              <a:endParaRPr lang="en-AU" sz="2000"/>
            </a:p>
          </p:txBody>
        </p:sp>
        <p:sp>
          <p:nvSpPr>
            <p:cNvPr id="4115" name="Line 3"/>
            <p:cNvSpPr>
              <a:spLocks noChangeShapeType="1"/>
            </p:cNvSpPr>
            <p:nvPr/>
          </p:nvSpPr>
          <p:spPr bwMode="auto">
            <a:xfrm rot="5400000" flipH="1">
              <a:off x="3011" y="1837"/>
              <a:ext cx="19" cy="3076"/>
            </a:xfrm>
            <a:prstGeom prst="line">
              <a:avLst/>
            </a:prstGeom>
            <a:noFill/>
            <a:ln w="28575">
              <a:solidFill>
                <a:schemeClr val="tx1"/>
              </a:solidFill>
              <a:round/>
              <a:headEnd/>
              <a:tailEnd/>
            </a:ln>
          </p:spPr>
          <p:txBody>
            <a:bodyPr/>
            <a:lstStyle/>
            <a:p>
              <a:endParaRPr lang="en-AU" sz="2000"/>
            </a:p>
          </p:txBody>
        </p:sp>
        <p:sp>
          <p:nvSpPr>
            <p:cNvPr id="4116" name="Freeform 4"/>
            <p:cNvSpPr>
              <a:spLocks/>
            </p:cNvSpPr>
            <p:nvPr/>
          </p:nvSpPr>
          <p:spPr bwMode="auto">
            <a:xfrm>
              <a:off x="1733" y="1763"/>
              <a:ext cx="2268" cy="1285"/>
            </a:xfrm>
            <a:custGeom>
              <a:avLst/>
              <a:gdLst>
                <a:gd name="T0" fmla="*/ 0 w 2268"/>
                <a:gd name="T1" fmla="*/ 1285 h 1285"/>
                <a:gd name="T2" fmla="*/ 181 w 2268"/>
                <a:gd name="T3" fmla="*/ 922 h 1285"/>
                <a:gd name="T4" fmla="*/ 408 w 2268"/>
                <a:gd name="T5" fmla="*/ 650 h 1285"/>
                <a:gd name="T6" fmla="*/ 816 w 2268"/>
                <a:gd name="T7" fmla="*/ 333 h 1285"/>
                <a:gd name="T8" fmla="*/ 1451 w 2268"/>
                <a:gd name="T9" fmla="*/ 106 h 1285"/>
                <a:gd name="T10" fmla="*/ 2086 w 2268"/>
                <a:gd name="T11" fmla="*/ 15 h 1285"/>
                <a:gd name="T12" fmla="*/ 2268 w 2268"/>
                <a:gd name="T13" fmla="*/ 15 h 1285"/>
                <a:gd name="T14" fmla="*/ 0 60000 65536"/>
                <a:gd name="T15" fmla="*/ 0 60000 65536"/>
                <a:gd name="T16" fmla="*/ 0 60000 65536"/>
                <a:gd name="T17" fmla="*/ 0 60000 65536"/>
                <a:gd name="T18" fmla="*/ 0 60000 65536"/>
                <a:gd name="T19" fmla="*/ 0 60000 65536"/>
                <a:gd name="T20" fmla="*/ 0 60000 65536"/>
                <a:gd name="T21" fmla="*/ 0 w 2268"/>
                <a:gd name="T22" fmla="*/ 0 h 1285"/>
                <a:gd name="T23" fmla="*/ 2268 w 2268"/>
                <a:gd name="T24" fmla="*/ 1285 h 12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68" h="1285">
                  <a:moveTo>
                    <a:pt x="0" y="1285"/>
                  </a:moveTo>
                  <a:cubicBezTo>
                    <a:pt x="56" y="1156"/>
                    <a:pt x="113" y="1028"/>
                    <a:pt x="181" y="922"/>
                  </a:cubicBezTo>
                  <a:cubicBezTo>
                    <a:pt x="249" y="816"/>
                    <a:pt x="302" y="748"/>
                    <a:pt x="408" y="650"/>
                  </a:cubicBezTo>
                  <a:cubicBezTo>
                    <a:pt x="514" y="552"/>
                    <a:pt x="642" y="424"/>
                    <a:pt x="816" y="333"/>
                  </a:cubicBezTo>
                  <a:cubicBezTo>
                    <a:pt x="990" y="242"/>
                    <a:pt x="1239" y="159"/>
                    <a:pt x="1451" y="106"/>
                  </a:cubicBezTo>
                  <a:cubicBezTo>
                    <a:pt x="1663" y="53"/>
                    <a:pt x="1950" y="30"/>
                    <a:pt x="2086" y="15"/>
                  </a:cubicBezTo>
                  <a:cubicBezTo>
                    <a:pt x="2222" y="0"/>
                    <a:pt x="2238" y="15"/>
                    <a:pt x="2268" y="15"/>
                  </a:cubicBezTo>
                </a:path>
              </a:pathLst>
            </a:custGeom>
            <a:noFill/>
            <a:ln w="25400" cmpd="sng">
              <a:solidFill>
                <a:schemeClr val="tx1"/>
              </a:solidFill>
              <a:round/>
              <a:headEnd/>
              <a:tailEnd/>
            </a:ln>
          </p:spPr>
          <p:txBody>
            <a:bodyPr/>
            <a:lstStyle/>
            <a:p>
              <a:endParaRPr lang="en-AU" sz="2000"/>
            </a:p>
          </p:txBody>
        </p:sp>
        <p:sp>
          <p:nvSpPr>
            <p:cNvPr id="4117" name="Freeform 10"/>
            <p:cNvSpPr>
              <a:spLocks/>
            </p:cNvSpPr>
            <p:nvPr/>
          </p:nvSpPr>
          <p:spPr bwMode="auto">
            <a:xfrm>
              <a:off x="1733" y="1355"/>
              <a:ext cx="2268" cy="1603"/>
            </a:xfrm>
            <a:custGeom>
              <a:avLst/>
              <a:gdLst>
                <a:gd name="T0" fmla="*/ 0 w 2268"/>
                <a:gd name="T1" fmla="*/ 28405 h 1285"/>
                <a:gd name="T2" fmla="*/ 181 w 2268"/>
                <a:gd name="T3" fmla="*/ 20379 h 1285"/>
                <a:gd name="T4" fmla="*/ 408 w 2268"/>
                <a:gd name="T5" fmla="*/ 14365 h 1285"/>
                <a:gd name="T6" fmla="*/ 816 w 2268"/>
                <a:gd name="T7" fmla="*/ 7351 h 1285"/>
                <a:gd name="T8" fmla="*/ 1451 w 2268"/>
                <a:gd name="T9" fmla="*/ 2345 h 1285"/>
                <a:gd name="T10" fmla="*/ 2086 w 2268"/>
                <a:gd name="T11" fmla="*/ 334 h 1285"/>
                <a:gd name="T12" fmla="*/ 2268 w 2268"/>
                <a:gd name="T13" fmla="*/ 334 h 1285"/>
                <a:gd name="T14" fmla="*/ 0 60000 65536"/>
                <a:gd name="T15" fmla="*/ 0 60000 65536"/>
                <a:gd name="T16" fmla="*/ 0 60000 65536"/>
                <a:gd name="T17" fmla="*/ 0 60000 65536"/>
                <a:gd name="T18" fmla="*/ 0 60000 65536"/>
                <a:gd name="T19" fmla="*/ 0 60000 65536"/>
                <a:gd name="T20" fmla="*/ 0 60000 65536"/>
                <a:gd name="T21" fmla="*/ 0 w 2268"/>
                <a:gd name="T22" fmla="*/ 0 h 1285"/>
                <a:gd name="T23" fmla="*/ 2268 w 2268"/>
                <a:gd name="T24" fmla="*/ 1285 h 12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68" h="1285">
                  <a:moveTo>
                    <a:pt x="0" y="1285"/>
                  </a:moveTo>
                  <a:cubicBezTo>
                    <a:pt x="56" y="1156"/>
                    <a:pt x="113" y="1028"/>
                    <a:pt x="181" y="922"/>
                  </a:cubicBezTo>
                  <a:cubicBezTo>
                    <a:pt x="249" y="816"/>
                    <a:pt x="302" y="748"/>
                    <a:pt x="408" y="650"/>
                  </a:cubicBezTo>
                  <a:cubicBezTo>
                    <a:pt x="514" y="552"/>
                    <a:pt x="642" y="424"/>
                    <a:pt x="816" y="333"/>
                  </a:cubicBezTo>
                  <a:cubicBezTo>
                    <a:pt x="990" y="242"/>
                    <a:pt x="1239" y="159"/>
                    <a:pt x="1451" y="106"/>
                  </a:cubicBezTo>
                  <a:cubicBezTo>
                    <a:pt x="1663" y="53"/>
                    <a:pt x="1950" y="30"/>
                    <a:pt x="2086" y="15"/>
                  </a:cubicBezTo>
                  <a:cubicBezTo>
                    <a:pt x="2222" y="0"/>
                    <a:pt x="2238" y="15"/>
                    <a:pt x="2268" y="15"/>
                  </a:cubicBezTo>
                </a:path>
              </a:pathLst>
            </a:custGeom>
            <a:noFill/>
            <a:ln w="19050" cap="flat" cmpd="sng">
              <a:solidFill>
                <a:schemeClr val="tx1"/>
              </a:solidFill>
              <a:prstDash val="dash"/>
              <a:round/>
              <a:headEnd/>
              <a:tailEnd/>
            </a:ln>
          </p:spPr>
          <p:txBody>
            <a:bodyPr/>
            <a:lstStyle/>
            <a:p>
              <a:endParaRPr lang="en-AU" sz="2000"/>
            </a:p>
          </p:txBody>
        </p:sp>
        <p:sp>
          <p:nvSpPr>
            <p:cNvPr id="4118" name="Text Box 11"/>
            <p:cNvSpPr txBox="1">
              <a:spLocks noChangeArrowheads="1"/>
            </p:cNvSpPr>
            <p:nvPr/>
          </p:nvSpPr>
          <p:spPr bwMode="auto">
            <a:xfrm>
              <a:off x="1791" y="3430"/>
              <a:ext cx="2042" cy="158"/>
            </a:xfrm>
            <a:prstGeom prst="rect">
              <a:avLst/>
            </a:prstGeom>
            <a:noFill/>
            <a:ln w="9525">
              <a:noFill/>
              <a:miter lim="800000"/>
              <a:headEnd/>
              <a:tailEnd/>
            </a:ln>
          </p:spPr>
          <p:txBody>
            <a:bodyPr>
              <a:spAutoFit/>
            </a:bodyPr>
            <a:lstStyle/>
            <a:p>
              <a:pPr algn="ctr"/>
              <a:r>
                <a:rPr lang="en-AU"/>
                <a:t>Inputs</a:t>
              </a:r>
              <a:endParaRPr lang="en-AU" sz="1600"/>
            </a:p>
          </p:txBody>
        </p:sp>
        <p:sp>
          <p:nvSpPr>
            <p:cNvPr id="4119" name="Text Box 12"/>
            <p:cNvSpPr txBox="1">
              <a:spLocks noChangeArrowheads="1"/>
            </p:cNvSpPr>
            <p:nvPr/>
          </p:nvSpPr>
          <p:spPr bwMode="auto">
            <a:xfrm rot="16200000">
              <a:off x="320" y="2159"/>
              <a:ext cx="1814" cy="184"/>
            </a:xfrm>
            <a:prstGeom prst="rect">
              <a:avLst/>
            </a:prstGeom>
            <a:noFill/>
            <a:ln w="9525">
              <a:noFill/>
              <a:miter lim="800000"/>
              <a:headEnd/>
              <a:tailEnd/>
            </a:ln>
          </p:spPr>
          <p:txBody>
            <a:bodyPr>
              <a:spAutoFit/>
            </a:bodyPr>
            <a:lstStyle/>
            <a:p>
              <a:pPr algn="ctr"/>
              <a:r>
                <a:rPr lang="en-AU"/>
                <a:t>Yield</a:t>
              </a:r>
              <a:endParaRPr lang="en-AU" sz="1600"/>
            </a:p>
          </p:txBody>
        </p:sp>
      </p:grpSp>
      <p:sp>
        <p:nvSpPr>
          <p:cNvPr id="4100" name="Text Box 7"/>
          <p:cNvSpPr txBox="1">
            <a:spLocks noChangeArrowheads="1"/>
          </p:cNvSpPr>
          <p:nvPr/>
        </p:nvSpPr>
        <p:spPr bwMode="auto">
          <a:xfrm>
            <a:off x="6545530" y="611396"/>
            <a:ext cx="546750" cy="369332"/>
          </a:xfrm>
          <a:prstGeom prst="rect">
            <a:avLst/>
          </a:prstGeom>
          <a:solidFill>
            <a:schemeClr val="bg1"/>
          </a:solidFill>
          <a:ln w="9525">
            <a:noFill/>
            <a:miter lim="800000"/>
            <a:headEnd/>
            <a:tailEnd/>
          </a:ln>
        </p:spPr>
        <p:txBody>
          <a:bodyPr wrap="square">
            <a:spAutoFit/>
          </a:bodyPr>
          <a:lstStyle/>
          <a:p>
            <a:r>
              <a:rPr lang="en-AU" b="1" dirty="0" err="1"/>
              <a:t>Y</a:t>
            </a:r>
            <a:r>
              <a:rPr lang="en-AU" b="1" baseline="-25000" dirty="0" err="1"/>
              <a:t>p</a:t>
            </a:r>
            <a:endParaRPr lang="en-AU" b="1" baseline="-25000" dirty="0"/>
          </a:p>
        </p:txBody>
      </p:sp>
      <p:sp>
        <p:nvSpPr>
          <p:cNvPr id="4101" name="Text Box 7"/>
          <p:cNvSpPr txBox="1">
            <a:spLocks noChangeArrowheads="1"/>
          </p:cNvSpPr>
          <p:nvPr/>
        </p:nvSpPr>
        <p:spPr bwMode="auto">
          <a:xfrm>
            <a:off x="6545530" y="1484784"/>
            <a:ext cx="546750" cy="369332"/>
          </a:xfrm>
          <a:prstGeom prst="rect">
            <a:avLst/>
          </a:prstGeom>
          <a:solidFill>
            <a:schemeClr val="bg1"/>
          </a:solidFill>
          <a:ln w="9525">
            <a:noFill/>
            <a:miter lim="800000"/>
            <a:headEnd/>
            <a:tailEnd/>
          </a:ln>
        </p:spPr>
        <p:txBody>
          <a:bodyPr wrap="square">
            <a:spAutoFit/>
          </a:bodyPr>
          <a:lstStyle/>
          <a:p>
            <a:r>
              <a:rPr lang="en-AU" b="1" dirty="0" err="1"/>
              <a:t>Y</a:t>
            </a:r>
            <a:r>
              <a:rPr lang="en-AU" b="1" baseline="-25000" dirty="0" err="1"/>
              <a:t>w</a:t>
            </a:r>
            <a:endParaRPr lang="en-AU" b="1" baseline="-25000" dirty="0"/>
          </a:p>
        </p:txBody>
      </p:sp>
      <p:sp>
        <p:nvSpPr>
          <p:cNvPr id="4103" name="Text Box 7"/>
          <p:cNvSpPr txBox="1">
            <a:spLocks noChangeArrowheads="1"/>
          </p:cNvSpPr>
          <p:nvPr/>
        </p:nvSpPr>
        <p:spPr bwMode="auto">
          <a:xfrm>
            <a:off x="4099201" y="3419708"/>
            <a:ext cx="546750" cy="369332"/>
          </a:xfrm>
          <a:prstGeom prst="rect">
            <a:avLst/>
          </a:prstGeom>
          <a:solidFill>
            <a:schemeClr val="bg1"/>
          </a:solidFill>
          <a:ln w="9525">
            <a:noFill/>
            <a:miter lim="800000"/>
            <a:headEnd/>
            <a:tailEnd/>
          </a:ln>
        </p:spPr>
        <p:txBody>
          <a:bodyPr wrap="square">
            <a:spAutoFit/>
          </a:bodyPr>
          <a:lstStyle/>
          <a:p>
            <a:r>
              <a:rPr lang="en-AU" b="1" dirty="0"/>
              <a:t>Y</a:t>
            </a:r>
            <a:endParaRPr lang="en-AU" b="1" baseline="-25000" dirty="0"/>
          </a:p>
        </p:txBody>
      </p:sp>
      <p:cxnSp>
        <p:nvCxnSpPr>
          <p:cNvPr id="26" name="Straight Connector 25"/>
          <p:cNvCxnSpPr/>
          <p:nvPr/>
        </p:nvCxnSpPr>
        <p:spPr>
          <a:xfrm>
            <a:off x="4572000" y="2420888"/>
            <a:ext cx="2826214"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28" name="Right Brace 27"/>
          <p:cNvSpPr/>
          <p:nvPr/>
        </p:nvSpPr>
        <p:spPr>
          <a:xfrm>
            <a:off x="7452320" y="1700808"/>
            <a:ext cx="216024" cy="720080"/>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sz="2000"/>
          </a:p>
        </p:txBody>
      </p:sp>
      <p:sp>
        <p:nvSpPr>
          <p:cNvPr id="30" name="Right Brace 29"/>
          <p:cNvSpPr/>
          <p:nvPr/>
        </p:nvSpPr>
        <p:spPr>
          <a:xfrm>
            <a:off x="7452320" y="2420888"/>
            <a:ext cx="216024" cy="1199877"/>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sz="2000"/>
          </a:p>
        </p:txBody>
      </p:sp>
      <p:sp>
        <p:nvSpPr>
          <p:cNvPr id="4107" name="Text Box 7"/>
          <p:cNvSpPr txBox="1">
            <a:spLocks noChangeArrowheads="1"/>
          </p:cNvSpPr>
          <p:nvPr/>
        </p:nvSpPr>
        <p:spPr bwMode="auto">
          <a:xfrm>
            <a:off x="4026024" y="2195051"/>
            <a:ext cx="548760" cy="369332"/>
          </a:xfrm>
          <a:prstGeom prst="rect">
            <a:avLst/>
          </a:prstGeom>
          <a:solidFill>
            <a:schemeClr val="bg1"/>
          </a:solidFill>
          <a:ln w="9525">
            <a:noFill/>
            <a:miter lim="800000"/>
            <a:headEnd/>
            <a:tailEnd/>
          </a:ln>
        </p:spPr>
        <p:txBody>
          <a:bodyPr wrap="square">
            <a:spAutoFit/>
          </a:bodyPr>
          <a:lstStyle/>
          <a:p>
            <a:pPr algn="ctr"/>
            <a:r>
              <a:rPr lang="en-AU" b="1"/>
              <a:t>Y</a:t>
            </a:r>
            <a:r>
              <a:rPr lang="en-AU" b="1" baseline="-25000"/>
              <a:t>a</a:t>
            </a:r>
          </a:p>
        </p:txBody>
      </p:sp>
      <p:sp>
        <p:nvSpPr>
          <p:cNvPr id="4108" name="Text Box 7"/>
          <p:cNvSpPr txBox="1">
            <a:spLocks noChangeArrowheads="1"/>
          </p:cNvSpPr>
          <p:nvPr/>
        </p:nvSpPr>
        <p:spPr bwMode="auto">
          <a:xfrm>
            <a:off x="7675128" y="1772816"/>
            <a:ext cx="1095511" cy="523220"/>
          </a:xfrm>
          <a:prstGeom prst="rect">
            <a:avLst/>
          </a:prstGeom>
          <a:solidFill>
            <a:schemeClr val="bg1"/>
          </a:solidFill>
          <a:ln w="9525">
            <a:noFill/>
            <a:miter lim="800000"/>
            <a:headEnd/>
            <a:tailEnd/>
          </a:ln>
        </p:spPr>
        <p:txBody>
          <a:bodyPr wrap="square">
            <a:spAutoFit/>
          </a:bodyPr>
          <a:lstStyle/>
          <a:p>
            <a:r>
              <a:rPr lang="en-AU" sz="1400" b="1" dirty="0"/>
              <a:t>Available yield gain</a:t>
            </a:r>
            <a:endParaRPr lang="en-AU" sz="1400" b="1" baseline="-25000" dirty="0"/>
          </a:p>
        </p:txBody>
      </p:sp>
      <p:sp>
        <p:nvSpPr>
          <p:cNvPr id="32" name="Right Brace 31"/>
          <p:cNvSpPr/>
          <p:nvPr/>
        </p:nvSpPr>
        <p:spPr>
          <a:xfrm>
            <a:off x="7394969" y="3652636"/>
            <a:ext cx="273375" cy="1799311"/>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sz="2000"/>
          </a:p>
        </p:txBody>
      </p:sp>
      <p:sp>
        <p:nvSpPr>
          <p:cNvPr id="4110" name="Text Box 7"/>
          <p:cNvSpPr txBox="1">
            <a:spLocks noChangeArrowheads="1"/>
          </p:cNvSpPr>
          <p:nvPr/>
        </p:nvSpPr>
        <p:spPr bwMode="auto">
          <a:xfrm>
            <a:off x="7668344" y="2708920"/>
            <a:ext cx="1185965" cy="523220"/>
          </a:xfrm>
          <a:prstGeom prst="rect">
            <a:avLst/>
          </a:prstGeom>
          <a:solidFill>
            <a:schemeClr val="bg1"/>
          </a:solidFill>
          <a:ln w="9525">
            <a:noFill/>
            <a:miter lim="800000"/>
            <a:headEnd/>
            <a:tailEnd/>
          </a:ln>
        </p:spPr>
        <p:txBody>
          <a:bodyPr wrap="square">
            <a:spAutoFit/>
          </a:bodyPr>
          <a:lstStyle/>
          <a:p>
            <a:r>
              <a:rPr lang="en-AU" sz="1400" b="1" dirty="0"/>
              <a:t>Attainable yield gap</a:t>
            </a:r>
            <a:endParaRPr lang="en-AU" sz="1400" b="1" baseline="-25000" dirty="0"/>
          </a:p>
        </p:txBody>
      </p:sp>
      <p:sp>
        <p:nvSpPr>
          <p:cNvPr id="4111" name="Text Box 7"/>
          <p:cNvSpPr txBox="1">
            <a:spLocks noChangeArrowheads="1"/>
          </p:cNvSpPr>
          <p:nvPr/>
        </p:nvSpPr>
        <p:spPr bwMode="auto">
          <a:xfrm>
            <a:off x="7695777" y="4359809"/>
            <a:ext cx="820125" cy="523220"/>
          </a:xfrm>
          <a:prstGeom prst="rect">
            <a:avLst/>
          </a:prstGeom>
          <a:solidFill>
            <a:schemeClr val="bg1"/>
          </a:solidFill>
          <a:ln w="9525">
            <a:noFill/>
            <a:miter lim="800000"/>
            <a:headEnd/>
            <a:tailEnd/>
          </a:ln>
        </p:spPr>
        <p:txBody>
          <a:bodyPr wrap="square">
            <a:spAutoFit/>
          </a:bodyPr>
          <a:lstStyle/>
          <a:p>
            <a:r>
              <a:rPr lang="en-AU" sz="1400" b="1"/>
              <a:t>Farmer yield</a:t>
            </a:r>
            <a:endParaRPr lang="en-AU" sz="1400" b="1" baseline="-25000"/>
          </a:p>
        </p:txBody>
      </p:sp>
      <p:sp>
        <p:nvSpPr>
          <p:cNvPr id="35" name="Right Brace 34"/>
          <p:cNvSpPr/>
          <p:nvPr/>
        </p:nvSpPr>
        <p:spPr>
          <a:xfrm>
            <a:off x="7092280" y="764704"/>
            <a:ext cx="273375" cy="2858823"/>
          </a:xfrm>
          <a:prstGeom prst="rightBrace">
            <a:avLst>
              <a:gd name="adj1" fmla="val 8333"/>
              <a:gd name="adj2" fmla="val 10298"/>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sz="2000"/>
          </a:p>
        </p:txBody>
      </p:sp>
      <p:sp>
        <p:nvSpPr>
          <p:cNvPr id="4113" name="Text Box 7"/>
          <p:cNvSpPr txBox="1">
            <a:spLocks noChangeArrowheads="1"/>
          </p:cNvSpPr>
          <p:nvPr/>
        </p:nvSpPr>
        <p:spPr bwMode="auto">
          <a:xfrm>
            <a:off x="7675128" y="836712"/>
            <a:ext cx="1095511" cy="523220"/>
          </a:xfrm>
          <a:prstGeom prst="rect">
            <a:avLst/>
          </a:prstGeom>
          <a:solidFill>
            <a:schemeClr val="bg1"/>
          </a:solidFill>
          <a:ln w="9525">
            <a:noFill/>
            <a:miter lim="800000"/>
            <a:headEnd/>
            <a:tailEnd/>
          </a:ln>
        </p:spPr>
        <p:txBody>
          <a:bodyPr wrap="square">
            <a:spAutoFit/>
          </a:bodyPr>
          <a:lstStyle/>
          <a:p>
            <a:r>
              <a:rPr lang="en-AU" sz="1400" b="1" dirty="0"/>
              <a:t>Potential yield gap</a:t>
            </a:r>
            <a:endParaRPr lang="en-AU" sz="1400" b="1" baseline="-25000" dirty="0"/>
          </a:p>
        </p:txBody>
      </p:sp>
      <p:cxnSp>
        <p:nvCxnSpPr>
          <p:cNvPr id="23" name="Straight Arrow Connector 22"/>
          <p:cNvCxnSpPr>
            <a:stCxn id="4107" idx="2"/>
          </p:cNvCxnSpPr>
          <p:nvPr/>
        </p:nvCxnSpPr>
        <p:spPr>
          <a:xfrm flipH="1">
            <a:off x="4283968" y="2564383"/>
            <a:ext cx="16436" cy="895975"/>
          </a:xfrm>
          <a:prstGeom prst="straightConnector1">
            <a:avLst/>
          </a:prstGeom>
          <a:ln w="44450">
            <a:solidFill>
              <a:srgbClr val="FF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2529793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2"/>
          <p:cNvPicPr>
            <a:picLocks noChangeAspect="1" noChangeArrowheads="1"/>
          </p:cNvPicPr>
          <p:nvPr/>
        </p:nvPicPr>
        <p:blipFill>
          <a:blip r:embed="rId3" cstate="email"/>
          <a:srcRect/>
          <a:stretch>
            <a:fillRect/>
          </a:stretch>
        </p:blipFill>
        <p:spPr bwMode="auto">
          <a:xfrm>
            <a:off x="673100" y="1081088"/>
            <a:ext cx="7797800" cy="4700587"/>
          </a:xfrm>
          <a:prstGeom prst="rect">
            <a:avLst/>
          </a:prstGeom>
          <a:noFill/>
          <a:ln w="9525">
            <a:noFill/>
            <a:miter lim="800000"/>
            <a:headEnd/>
            <a:tailEnd/>
          </a:ln>
          <a:effectLst/>
        </p:spPr>
      </p:pic>
      <p:sp>
        <p:nvSpPr>
          <p:cNvPr id="5" name="Text Placeholder 1"/>
          <p:cNvSpPr>
            <a:spLocks noGrp="1"/>
          </p:cNvSpPr>
          <p:nvPr>
            <p:ph type="body" sz="quarter" idx="13"/>
          </p:nvPr>
        </p:nvSpPr>
        <p:spPr>
          <a:xfrm>
            <a:off x="360363" y="270000"/>
            <a:ext cx="8460000" cy="900000"/>
          </a:xfrm>
        </p:spPr>
        <p:txBody>
          <a:bodyPr/>
          <a:lstStyle/>
          <a:p>
            <a:r>
              <a:rPr lang="en-AU" sz="2800" dirty="0" smtClean="0"/>
              <a:t>Probability of exceedence for technical efficiency</a:t>
            </a:r>
          </a:p>
          <a:p>
            <a:r>
              <a:rPr lang="en-AU" sz="1800" b="0" i="1" dirty="0" smtClean="0"/>
              <a:t>How close are farmers to producing the yield they should expect given their N input?</a:t>
            </a:r>
            <a:endParaRPr lang="en-AU" sz="1800" b="0" i="1" dirty="0"/>
          </a:p>
        </p:txBody>
      </p:sp>
    </p:spTree>
    <p:extLst>
      <p:ext uri="{BB962C8B-B14F-4D97-AF65-F5344CB8AC3E}">
        <p14:creationId xmlns:p14="http://schemas.microsoft.com/office/powerpoint/2010/main" val="3890050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Straight Connector 28"/>
          <p:cNvCxnSpPr/>
          <p:nvPr/>
        </p:nvCxnSpPr>
        <p:spPr>
          <a:xfrm>
            <a:off x="4427984" y="3645024"/>
            <a:ext cx="2826214"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4114" name="Line 2"/>
          <p:cNvSpPr>
            <a:spLocks noChangeShapeType="1"/>
          </p:cNvSpPr>
          <p:nvPr/>
        </p:nvSpPr>
        <p:spPr bwMode="auto">
          <a:xfrm>
            <a:off x="1971211" y="548680"/>
            <a:ext cx="16081" cy="4826164"/>
          </a:xfrm>
          <a:prstGeom prst="line">
            <a:avLst/>
          </a:prstGeom>
          <a:noFill/>
          <a:ln w="28575">
            <a:solidFill>
              <a:schemeClr val="tx1"/>
            </a:solidFill>
            <a:round/>
            <a:headEnd/>
            <a:tailEnd/>
          </a:ln>
        </p:spPr>
        <p:txBody>
          <a:bodyPr/>
          <a:lstStyle/>
          <a:p>
            <a:endParaRPr lang="en-AU" sz="2000"/>
          </a:p>
        </p:txBody>
      </p:sp>
      <p:sp>
        <p:nvSpPr>
          <p:cNvPr id="4115" name="Line 3"/>
          <p:cNvSpPr>
            <a:spLocks noChangeShapeType="1"/>
          </p:cNvSpPr>
          <p:nvPr/>
        </p:nvSpPr>
        <p:spPr bwMode="auto">
          <a:xfrm rot="5400000" flipH="1">
            <a:off x="5057676" y="2304299"/>
            <a:ext cx="44341" cy="6183098"/>
          </a:xfrm>
          <a:prstGeom prst="line">
            <a:avLst/>
          </a:prstGeom>
          <a:noFill/>
          <a:ln w="28575">
            <a:solidFill>
              <a:schemeClr val="tx1"/>
            </a:solidFill>
            <a:round/>
            <a:headEnd/>
            <a:tailEnd/>
          </a:ln>
        </p:spPr>
        <p:txBody>
          <a:bodyPr/>
          <a:lstStyle/>
          <a:p>
            <a:endParaRPr lang="en-AU" sz="2000"/>
          </a:p>
        </p:txBody>
      </p:sp>
      <p:sp>
        <p:nvSpPr>
          <p:cNvPr id="4116" name="Freeform 4"/>
          <p:cNvSpPr>
            <a:spLocks/>
          </p:cNvSpPr>
          <p:nvPr/>
        </p:nvSpPr>
        <p:spPr bwMode="auto">
          <a:xfrm>
            <a:off x="2491830" y="1633867"/>
            <a:ext cx="4558929" cy="2998849"/>
          </a:xfrm>
          <a:custGeom>
            <a:avLst/>
            <a:gdLst>
              <a:gd name="T0" fmla="*/ 0 w 2268"/>
              <a:gd name="T1" fmla="*/ 1285 h 1285"/>
              <a:gd name="T2" fmla="*/ 181 w 2268"/>
              <a:gd name="T3" fmla="*/ 922 h 1285"/>
              <a:gd name="T4" fmla="*/ 408 w 2268"/>
              <a:gd name="T5" fmla="*/ 650 h 1285"/>
              <a:gd name="T6" fmla="*/ 816 w 2268"/>
              <a:gd name="T7" fmla="*/ 333 h 1285"/>
              <a:gd name="T8" fmla="*/ 1451 w 2268"/>
              <a:gd name="T9" fmla="*/ 106 h 1285"/>
              <a:gd name="T10" fmla="*/ 2086 w 2268"/>
              <a:gd name="T11" fmla="*/ 15 h 1285"/>
              <a:gd name="T12" fmla="*/ 2268 w 2268"/>
              <a:gd name="T13" fmla="*/ 15 h 1285"/>
              <a:gd name="T14" fmla="*/ 0 60000 65536"/>
              <a:gd name="T15" fmla="*/ 0 60000 65536"/>
              <a:gd name="T16" fmla="*/ 0 60000 65536"/>
              <a:gd name="T17" fmla="*/ 0 60000 65536"/>
              <a:gd name="T18" fmla="*/ 0 60000 65536"/>
              <a:gd name="T19" fmla="*/ 0 60000 65536"/>
              <a:gd name="T20" fmla="*/ 0 60000 65536"/>
              <a:gd name="T21" fmla="*/ 0 w 2268"/>
              <a:gd name="T22" fmla="*/ 0 h 1285"/>
              <a:gd name="T23" fmla="*/ 2268 w 2268"/>
              <a:gd name="T24" fmla="*/ 1285 h 12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68" h="1285">
                <a:moveTo>
                  <a:pt x="0" y="1285"/>
                </a:moveTo>
                <a:cubicBezTo>
                  <a:pt x="56" y="1156"/>
                  <a:pt x="113" y="1028"/>
                  <a:pt x="181" y="922"/>
                </a:cubicBezTo>
                <a:cubicBezTo>
                  <a:pt x="249" y="816"/>
                  <a:pt x="302" y="748"/>
                  <a:pt x="408" y="650"/>
                </a:cubicBezTo>
                <a:cubicBezTo>
                  <a:pt x="514" y="552"/>
                  <a:pt x="642" y="424"/>
                  <a:pt x="816" y="333"/>
                </a:cubicBezTo>
                <a:cubicBezTo>
                  <a:pt x="990" y="242"/>
                  <a:pt x="1239" y="159"/>
                  <a:pt x="1451" y="106"/>
                </a:cubicBezTo>
                <a:cubicBezTo>
                  <a:pt x="1663" y="53"/>
                  <a:pt x="1950" y="30"/>
                  <a:pt x="2086" y="15"/>
                </a:cubicBezTo>
                <a:cubicBezTo>
                  <a:pt x="2222" y="0"/>
                  <a:pt x="2238" y="15"/>
                  <a:pt x="2268" y="15"/>
                </a:cubicBezTo>
              </a:path>
            </a:pathLst>
          </a:custGeom>
          <a:noFill/>
          <a:ln w="25400" cmpd="sng">
            <a:solidFill>
              <a:schemeClr val="tx1"/>
            </a:solidFill>
            <a:round/>
            <a:headEnd/>
            <a:tailEnd/>
          </a:ln>
        </p:spPr>
        <p:txBody>
          <a:bodyPr/>
          <a:lstStyle/>
          <a:p>
            <a:endParaRPr lang="en-AU" sz="2000"/>
          </a:p>
        </p:txBody>
      </p:sp>
      <p:sp>
        <p:nvSpPr>
          <p:cNvPr id="4118" name="Text Box 11"/>
          <p:cNvSpPr txBox="1">
            <a:spLocks noChangeArrowheads="1"/>
          </p:cNvSpPr>
          <p:nvPr/>
        </p:nvSpPr>
        <p:spPr bwMode="auto">
          <a:xfrm>
            <a:off x="2608416" y="5524203"/>
            <a:ext cx="4104644" cy="368730"/>
          </a:xfrm>
          <a:prstGeom prst="rect">
            <a:avLst/>
          </a:prstGeom>
          <a:noFill/>
          <a:ln w="9525">
            <a:noFill/>
            <a:miter lim="800000"/>
            <a:headEnd/>
            <a:tailEnd/>
          </a:ln>
        </p:spPr>
        <p:txBody>
          <a:bodyPr>
            <a:spAutoFit/>
          </a:bodyPr>
          <a:lstStyle/>
          <a:p>
            <a:pPr algn="ctr"/>
            <a:r>
              <a:rPr lang="en-AU"/>
              <a:t>Inputs</a:t>
            </a:r>
            <a:endParaRPr lang="en-AU" sz="1600"/>
          </a:p>
        </p:txBody>
      </p:sp>
      <p:sp>
        <p:nvSpPr>
          <p:cNvPr id="4119" name="Text Box 12"/>
          <p:cNvSpPr txBox="1">
            <a:spLocks noChangeArrowheads="1"/>
          </p:cNvSpPr>
          <p:nvPr/>
        </p:nvSpPr>
        <p:spPr bwMode="auto">
          <a:xfrm rot="16200000">
            <a:off x="-641983" y="2587799"/>
            <a:ext cx="4233395" cy="369860"/>
          </a:xfrm>
          <a:prstGeom prst="rect">
            <a:avLst/>
          </a:prstGeom>
          <a:noFill/>
          <a:ln w="9525">
            <a:noFill/>
            <a:miter lim="800000"/>
            <a:headEnd/>
            <a:tailEnd/>
          </a:ln>
        </p:spPr>
        <p:txBody>
          <a:bodyPr>
            <a:spAutoFit/>
          </a:bodyPr>
          <a:lstStyle/>
          <a:p>
            <a:pPr algn="ctr"/>
            <a:r>
              <a:rPr lang="en-AU"/>
              <a:t>Yield</a:t>
            </a:r>
            <a:endParaRPr lang="en-AU" sz="1600"/>
          </a:p>
        </p:txBody>
      </p:sp>
      <p:sp>
        <p:nvSpPr>
          <p:cNvPr id="4101" name="Text Box 7"/>
          <p:cNvSpPr txBox="1">
            <a:spLocks noChangeArrowheads="1"/>
          </p:cNvSpPr>
          <p:nvPr/>
        </p:nvSpPr>
        <p:spPr bwMode="auto">
          <a:xfrm>
            <a:off x="6545530" y="1484784"/>
            <a:ext cx="546750" cy="369332"/>
          </a:xfrm>
          <a:prstGeom prst="rect">
            <a:avLst/>
          </a:prstGeom>
          <a:solidFill>
            <a:schemeClr val="bg1"/>
          </a:solidFill>
          <a:ln w="9525">
            <a:noFill/>
            <a:miter lim="800000"/>
            <a:headEnd/>
            <a:tailEnd/>
          </a:ln>
        </p:spPr>
        <p:txBody>
          <a:bodyPr wrap="square">
            <a:spAutoFit/>
          </a:bodyPr>
          <a:lstStyle/>
          <a:p>
            <a:r>
              <a:rPr lang="en-AU" b="1" dirty="0" err="1"/>
              <a:t>Y</a:t>
            </a:r>
            <a:r>
              <a:rPr lang="en-AU" b="1" baseline="-25000" dirty="0" err="1"/>
              <a:t>w</a:t>
            </a:r>
            <a:endParaRPr lang="en-AU" b="1" baseline="-25000" dirty="0"/>
          </a:p>
        </p:txBody>
      </p:sp>
      <p:sp>
        <p:nvSpPr>
          <p:cNvPr id="4103" name="Text Box 7"/>
          <p:cNvSpPr txBox="1">
            <a:spLocks noChangeArrowheads="1"/>
          </p:cNvSpPr>
          <p:nvPr/>
        </p:nvSpPr>
        <p:spPr bwMode="auto">
          <a:xfrm>
            <a:off x="4099201" y="3419708"/>
            <a:ext cx="546750" cy="369332"/>
          </a:xfrm>
          <a:prstGeom prst="rect">
            <a:avLst/>
          </a:prstGeom>
          <a:solidFill>
            <a:schemeClr val="bg1"/>
          </a:solidFill>
          <a:ln w="9525">
            <a:noFill/>
            <a:miter lim="800000"/>
            <a:headEnd/>
            <a:tailEnd/>
          </a:ln>
        </p:spPr>
        <p:txBody>
          <a:bodyPr wrap="square">
            <a:spAutoFit/>
          </a:bodyPr>
          <a:lstStyle/>
          <a:p>
            <a:r>
              <a:rPr lang="en-AU" b="1" dirty="0"/>
              <a:t>Y</a:t>
            </a:r>
            <a:endParaRPr lang="en-AU" b="1" baseline="-25000" dirty="0"/>
          </a:p>
        </p:txBody>
      </p:sp>
      <p:cxnSp>
        <p:nvCxnSpPr>
          <p:cNvPr id="26" name="Straight Connector 25"/>
          <p:cNvCxnSpPr/>
          <p:nvPr/>
        </p:nvCxnSpPr>
        <p:spPr>
          <a:xfrm>
            <a:off x="4572000" y="2420888"/>
            <a:ext cx="2826214"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28" name="Right Brace 27"/>
          <p:cNvSpPr/>
          <p:nvPr/>
        </p:nvSpPr>
        <p:spPr>
          <a:xfrm>
            <a:off x="7452320" y="1700808"/>
            <a:ext cx="216024" cy="720080"/>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sz="2000"/>
          </a:p>
        </p:txBody>
      </p:sp>
      <p:sp>
        <p:nvSpPr>
          <p:cNvPr id="30" name="Right Brace 29"/>
          <p:cNvSpPr/>
          <p:nvPr/>
        </p:nvSpPr>
        <p:spPr>
          <a:xfrm>
            <a:off x="7452320" y="2420888"/>
            <a:ext cx="216024" cy="1199877"/>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sz="2000"/>
          </a:p>
        </p:txBody>
      </p:sp>
      <p:sp>
        <p:nvSpPr>
          <p:cNvPr id="4107" name="Text Box 7"/>
          <p:cNvSpPr txBox="1">
            <a:spLocks noChangeArrowheads="1"/>
          </p:cNvSpPr>
          <p:nvPr/>
        </p:nvSpPr>
        <p:spPr bwMode="auto">
          <a:xfrm>
            <a:off x="4026024" y="2195051"/>
            <a:ext cx="548760" cy="369332"/>
          </a:xfrm>
          <a:prstGeom prst="rect">
            <a:avLst/>
          </a:prstGeom>
          <a:solidFill>
            <a:schemeClr val="bg1"/>
          </a:solidFill>
          <a:ln w="9525">
            <a:noFill/>
            <a:miter lim="800000"/>
            <a:headEnd/>
            <a:tailEnd/>
          </a:ln>
        </p:spPr>
        <p:txBody>
          <a:bodyPr wrap="square">
            <a:spAutoFit/>
          </a:bodyPr>
          <a:lstStyle/>
          <a:p>
            <a:pPr algn="ctr"/>
            <a:r>
              <a:rPr lang="en-AU" b="1"/>
              <a:t>Y</a:t>
            </a:r>
            <a:r>
              <a:rPr lang="en-AU" b="1" baseline="-25000"/>
              <a:t>a</a:t>
            </a:r>
          </a:p>
        </p:txBody>
      </p:sp>
      <p:sp>
        <p:nvSpPr>
          <p:cNvPr id="4108" name="Text Box 7"/>
          <p:cNvSpPr txBox="1">
            <a:spLocks noChangeArrowheads="1"/>
          </p:cNvSpPr>
          <p:nvPr/>
        </p:nvSpPr>
        <p:spPr bwMode="auto">
          <a:xfrm>
            <a:off x="7675128" y="1772816"/>
            <a:ext cx="1095511" cy="523220"/>
          </a:xfrm>
          <a:prstGeom prst="rect">
            <a:avLst/>
          </a:prstGeom>
          <a:solidFill>
            <a:schemeClr val="bg1"/>
          </a:solidFill>
          <a:ln w="9525">
            <a:noFill/>
            <a:miter lim="800000"/>
            <a:headEnd/>
            <a:tailEnd/>
          </a:ln>
        </p:spPr>
        <p:txBody>
          <a:bodyPr wrap="square">
            <a:spAutoFit/>
          </a:bodyPr>
          <a:lstStyle/>
          <a:p>
            <a:r>
              <a:rPr lang="en-AU" sz="1400" b="1" dirty="0"/>
              <a:t>Available yield gain</a:t>
            </a:r>
            <a:endParaRPr lang="en-AU" sz="1400" b="1" baseline="-25000" dirty="0"/>
          </a:p>
        </p:txBody>
      </p:sp>
      <p:sp>
        <p:nvSpPr>
          <p:cNvPr id="32" name="Right Brace 31"/>
          <p:cNvSpPr/>
          <p:nvPr/>
        </p:nvSpPr>
        <p:spPr>
          <a:xfrm>
            <a:off x="7394969" y="3652636"/>
            <a:ext cx="273375" cy="1799311"/>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sz="2000"/>
          </a:p>
        </p:txBody>
      </p:sp>
      <p:sp>
        <p:nvSpPr>
          <p:cNvPr id="4110" name="Text Box 7"/>
          <p:cNvSpPr txBox="1">
            <a:spLocks noChangeArrowheads="1"/>
          </p:cNvSpPr>
          <p:nvPr/>
        </p:nvSpPr>
        <p:spPr bwMode="auto">
          <a:xfrm>
            <a:off x="7668344" y="2708920"/>
            <a:ext cx="1185965" cy="523220"/>
          </a:xfrm>
          <a:prstGeom prst="rect">
            <a:avLst/>
          </a:prstGeom>
          <a:solidFill>
            <a:schemeClr val="bg1"/>
          </a:solidFill>
          <a:ln w="9525">
            <a:noFill/>
            <a:miter lim="800000"/>
            <a:headEnd/>
            <a:tailEnd/>
          </a:ln>
        </p:spPr>
        <p:txBody>
          <a:bodyPr wrap="square">
            <a:spAutoFit/>
          </a:bodyPr>
          <a:lstStyle/>
          <a:p>
            <a:r>
              <a:rPr lang="en-AU" sz="1400" b="1" dirty="0"/>
              <a:t>Attainable yield gap</a:t>
            </a:r>
            <a:endParaRPr lang="en-AU" sz="1400" b="1" baseline="-25000" dirty="0"/>
          </a:p>
        </p:txBody>
      </p:sp>
      <p:sp>
        <p:nvSpPr>
          <p:cNvPr id="4111" name="Text Box 7"/>
          <p:cNvSpPr txBox="1">
            <a:spLocks noChangeArrowheads="1"/>
          </p:cNvSpPr>
          <p:nvPr/>
        </p:nvSpPr>
        <p:spPr bwMode="auto">
          <a:xfrm>
            <a:off x="7695777" y="4359809"/>
            <a:ext cx="820125" cy="523220"/>
          </a:xfrm>
          <a:prstGeom prst="rect">
            <a:avLst/>
          </a:prstGeom>
          <a:solidFill>
            <a:schemeClr val="bg1"/>
          </a:solidFill>
          <a:ln w="9525">
            <a:noFill/>
            <a:miter lim="800000"/>
            <a:headEnd/>
            <a:tailEnd/>
          </a:ln>
        </p:spPr>
        <p:txBody>
          <a:bodyPr wrap="square">
            <a:spAutoFit/>
          </a:bodyPr>
          <a:lstStyle/>
          <a:p>
            <a:r>
              <a:rPr lang="en-AU" sz="1400" b="1"/>
              <a:t>Farmer yield</a:t>
            </a:r>
            <a:endParaRPr lang="en-AU" sz="1400" b="1" baseline="-25000"/>
          </a:p>
        </p:txBody>
      </p:sp>
      <p:cxnSp>
        <p:nvCxnSpPr>
          <p:cNvPr id="20" name="Straight Arrow Connector 19"/>
          <p:cNvCxnSpPr>
            <a:stCxn id="4101" idx="1"/>
          </p:cNvCxnSpPr>
          <p:nvPr/>
        </p:nvCxnSpPr>
        <p:spPr>
          <a:xfrm>
            <a:off x="6545530" y="1669450"/>
            <a:ext cx="0" cy="751438"/>
          </a:xfrm>
          <a:prstGeom prst="straightConnector1">
            <a:avLst/>
          </a:prstGeom>
          <a:ln w="44450">
            <a:solidFill>
              <a:srgbClr val="FF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8592152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2" name="Picture 2"/>
          <p:cNvPicPr>
            <a:picLocks noChangeAspect="1" noChangeArrowheads="1"/>
          </p:cNvPicPr>
          <p:nvPr/>
        </p:nvPicPr>
        <p:blipFill>
          <a:blip r:embed="rId3" cstate="email"/>
          <a:srcRect/>
          <a:stretch>
            <a:fillRect/>
          </a:stretch>
        </p:blipFill>
        <p:spPr bwMode="auto">
          <a:xfrm>
            <a:off x="685800" y="1216025"/>
            <a:ext cx="7772400" cy="4432300"/>
          </a:xfrm>
          <a:prstGeom prst="rect">
            <a:avLst/>
          </a:prstGeom>
          <a:noFill/>
          <a:ln w="9525">
            <a:noFill/>
            <a:miter lim="800000"/>
            <a:headEnd/>
            <a:tailEnd/>
          </a:ln>
          <a:effectLst/>
        </p:spPr>
      </p:pic>
      <p:sp>
        <p:nvSpPr>
          <p:cNvPr id="5" name="Text Placeholder 1"/>
          <p:cNvSpPr>
            <a:spLocks noGrp="1"/>
          </p:cNvSpPr>
          <p:nvPr>
            <p:ph type="body" sz="quarter" idx="13"/>
          </p:nvPr>
        </p:nvSpPr>
        <p:spPr>
          <a:xfrm>
            <a:off x="360363" y="281875"/>
            <a:ext cx="8460000" cy="900000"/>
          </a:xfrm>
        </p:spPr>
        <p:txBody>
          <a:bodyPr/>
          <a:lstStyle/>
          <a:p>
            <a:r>
              <a:rPr lang="en-AU" sz="2800" dirty="0" smtClean="0"/>
              <a:t>Probability of increased production by increasing N rate</a:t>
            </a:r>
          </a:p>
          <a:p>
            <a:r>
              <a:rPr lang="en-AU" sz="2800" dirty="0" smtClean="0"/>
              <a:t> </a:t>
            </a:r>
            <a:r>
              <a:rPr lang="en-AU" sz="1800" b="0" dirty="0" smtClean="0"/>
              <a:t>How many farmers would benefit from higher fertilizer rates irrespective of N cost?</a:t>
            </a:r>
            <a:endParaRPr lang="en-AU" b="0" dirty="0"/>
          </a:p>
        </p:txBody>
      </p:sp>
      <p:sp>
        <p:nvSpPr>
          <p:cNvPr id="6" name="TextBox 5"/>
          <p:cNvSpPr txBox="1"/>
          <p:nvPr/>
        </p:nvSpPr>
        <p:spPr>
          <a:xfrm>
            <a:off x="673100" y="6021288"/>
            <a:ext cx="7797800" cy="707886"/>
          </a:xfrm>
          <a:prstGeom prst="rect">
            <a:avLst/>
          </a:prstGeom>
          <a:noFill/>
        </p:spPr>
        <p:txBody>
          <a:bodyPr wrap="square" rtlCol="0">
            <a:spAutoFit/>
          </a:bodyPr>
          <a:lstStyle/>
          <a:p>
            <a:r>
              <a:rPr lang="en-AU" sz="2000" dirty="0" smtClean="0"/>
              <a:t>Carberry et al. </a:t>
            </a:r>
            <a:r>
              <a:rPr lang="en-AU" sz="2000" dirty="0"/>
              <a:t>2013. Scope for improved eco-efficiency varies among diverse cropping systems. </a:t>
            </a:r>
            <a:r>
              <a:rPr lang="en-AU" sz="2000" dirty="0" smtClean="0"/>
              <a:t>PNAS </a:t>
            </a:r>
            <a:r>
              <a:rPr lang="en-AU" sz="2000" dirty="0" smtClean="0"/>
              <a:t>110:8381-8386.</a:t>
            </a:r>
            <a:endParaRPr lang="en-AU" sz="2000" dirty="0"/>
          </a:p>
        </p:txBody>
      </p:sp>
    </p:spTree>
    <p:extLst>
      <p:ext uri="{BB962C8B-B14F-4D97-AF65-F5344CB8AC3E}">
        <p14:creationId xmlns:p14="http://schemas.microsoft.com/office/powerpoint/2010/main" val="38042698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US" dirty="0" smtClean="0"/>
              <a:t>Africa </a:t>
            </a:r>
            <a:r>
              <a:rPr lang="en-US" dirty="0" smtClean="0"/>
              <a:t>RISING </a:t>
            </a:r>
            <a:r>
              <a:rPr lang="en-US" dirty="0" smtClean="0"/>
              <a:t>SC feedback #1</a:t>
            </a:r>
            <a:endParaRPr lang="en-AU" dirty="0"/>
          </a:p>
        </p:txBody>
      </p:sp>
      <p:sp>
        <p:nvSpPr>
          <p:cNvPr id="3" name="Content Placeholder 2"/>
          <p:cNvSpPr>
            <a:spLocks noGrp="1"/>
          </p:cNvSpPr>
          <p:nvPr>
            <p:ph idx="1"/>
          </p:nvPr>
        </p:nvSpPr>
        <p:spPr>
          <a:xfrm>
            <a:off x="457200" y="1268760"/>
            <a:ext cx="8229600" cy="5328592"/>
          </a:xfrm>
        </p:spPr>
        <p:txBody>
          <a:bodyPr>
            <a:normAutofit lnSpcReduction="10000"/>
          </a:bodyPr>
          <a:lstStyle/>
          <a:p>
            <a:r>
              <a:rPr lang="en-US" sz="2400" dirty="0" smtClean="0"/>
              <a:t>AR mission … Through </a:t>
            </a:r>
            <a:r>
              <a:rPr lang="en-US" sz="2400" dirty="0"/>
              <a:t>action research and development partnerships, Africa RISING will create opportunities for smallholder farm households to move out of hunger and poverty through sustainably intensified farming systems that improve food, nutrition, and income security, particularly for women and children, and conserve or enhance the natural resource </a:t>
            </a:r>
            <a:r>
              <a:rPr lang="en-US" sz="2400" dirty="0" smtClean="0"/>
              <a:t>base</a:t>
            </a:r>
          </a:p>
          <a:p>
            <a:endParaRPr lang="en-US" sz="2400" dirty="0" smtClean="0"/>
          </a:p>
          <a:p>
            <a:r>
              <a:rPr lang="en-AU" sz="2400" dirty="0" smtClean="0"/>
              <a:t>MTR report … Africa RISING </a:t>
            </a:r>
            <a:r>
              <a:rPr lang="en-AU" sz="2400" dirty="0" smtClean="0"/>
              <a:t>is a relevant </a:t>
            </a:r>
            <a:r>
              <a:rPr lang="en-AU" sz="2400" dirty="0"/>
              <a:t>and well-conceived </a:t>
            </a:r>
            <a:r>
              <a:rPr lang="en-AU" sz="2400" dirty="0" smtClean="0"/>
              <a:t>undertaking … </a:t>
            </a:r>
            <a:r>
              <a:rPr lang="en-AU" sz="2400" b="1" dirty="0" smtClean="0"/>
              <a:t>the primary recommendation … should be supported into a second phase </a:t>
            </a:r>
            <a:r>
              <a:rPr lang="en-AU" sz="2400" dirty="0" smtClean="0"/>
              <a:t>(MTR, Sept 2015</a:t>
            </a:r>
            <a:r>
              <a:rPr lang="en-AU" sz="2400" dirty="0" smtClean="0"/>
              <a:t>)</a:t>
            </a:r>
          </a:p>
          <a:p>
            <a:endParaRPr lang="en-US" sz="2400" dirty="0"/>
          </a:p>
          <a:p>
            <a:r>
              <a:rPr lang="en-US" sz="2400" dirty="0" smtClean="0"/>
              <a:t>USAID leveraging </a:t>
            </a:r>
            <a:r>
              <a:rPr lang="en-AU" sz="2400" dirty="0"/>
              <a:t>Africa RISING </a:t>
            </a:r>
            <a:r>
              <a:rPr lang="en-AU" sz="2400" dirty="0" smtClean="0"/>
              <a:t> to implement multiple new/existing programs in ESA</a:t>
            </a:r>
            <a:endParaRPr lang="en-AU" sz="2400" dirty="0" smtClean="0"/>
          </a:p>
          <a:p>
            <a:pPr marL="0" indent="0">
              <a:buNone/>
            </a:pPr>
            <a:endParaRPr lang="en-US" sz="2400" dirty="0" smtClean="0"/>
          </a:p>
          <a:p>
            <a:pPr marL="0" indent="0">
              <a:buNone/>
            </a:pPr>
            <a:endParaRPr lang="en-AU" sz="2400" dirty="0" smtClean="0"/>
          </a:p>
        </p:txBody>
      </p:sp>
    </p:spTree>
    <p:extLst>
      <p:ext uri="{BB962C8B-B14F-4D97-AF65-F5344CB8AC3E}">
        <p14:creationId xmlns:p14="http://schemas.microsoft.com/office/powerpoint/2010/main" val="3833522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US" dirty="0" smtClean="0"/>
              <a:t>Africa </a:t>
            </a:r>
            <a:r>
              <a:rPr lang="en-US" dirty="0"/>
              <a:t>RISING </a:t>
            </a:r>
            <a:r>
              <a:rPr lang="en-US" dirty="0" smtClean="0"/>
              <a:t>SC feedback #2</a:t>
            </a:r>
            <a:endParaRPr lang="en-AU" dirty="0"/>
          </a:p>
        </p:txBody>
      </p:sp>
      <p:pic>
        <p:nvPicPr>
          <p:cNvPr id="5" name="Picture 4"/>
          <p:cNvPicPr>
            <a:picLocks noChangeAspect="1"/>
          </p:cNvPicPr>
          <p:nvPr/>
        </p:nvPicPr>
        <p:blipFill rotWithShape="1">
          <a:blip r:embed="rId2"/>
          <a:srcRect l="35724" t="17686" r="31658" b="6378"/>
          <a:stretch/>
        </p:blipFill>
        <p:spPr>
          <a:xfrm>
            <a:off x="453752" y="1412776"/>
            <a:ext cx="4024592" cy="5270300"/>
          </a:xfrm>
          <a:prstGeom prst="rect">
            <a:avLst/>
          </a:prstGeom>
          <a:ln>
            <a:solidFill>
              <a:schemeClr val="tx1"/>
            </a:solidFill>
          </a:ln>
        </p:spPr>
      </p:pic>
      <p:sp>
        <p:nvSpPr>
          <p:cNvPr id="3" name="TextBox 2"/>
          <p:cNvSpPr txBox="1"/>
          <p:nvPr/>
        </p:nvSpPr>
        <p:spPr>
          <a:xfrm>
            <a:off x="4860032" y="1556792"/>
            <a:ext cx="4104456" cy="4539704"/>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sz="2400" dirty="0" smtClean="0"/>
              <a:t>Great effort to collate these abstracts with the intent to publish</a:t>
            </a:r>
          </a:p>
          <a:p>
            <a:pPr marL="285750" indent="-285750">
              <a:spcAft>
                <a:spcPts val="600"/>
              </a:spcAft>
              <a:buFont typeface="Arial" panose="020B0604020202020204" pitchFamily="34" charset="0"/>
              <a:buChar char="•"/>
            </a:pPr>
            <a:r>
              <a:rPr lang="en-US" sz="2400" dirty="0" smtClean="0"/>
              <a:t>Special issue or publish as become available?</a:t>
            </a:r>
          </a:p>
          <a:p>
            <a:pPr marL="285750" indent="-285750">
              <a:spcAft>
                <a:spcPts val="600"/>
              </a:spcAft>
              <a:buFont typeface="Arial" panose="020B0604020202020204" pitchFamily="34" charset="0"/>
              <a:buChar char="•"/>
            </a:pPr>
            <a:r>
              <a:rPr lang="en-US" sz="2400" dirty="0" smtClean="0"/>
              <a:t>Right authorship?</a:t>
            </a:r>
          </a:p>
          <a:p>
            <a:pPr marL="285750" indent="-285750">
              <a:spcAft>
                <a:spcPts val="600"/>
              </a:spcAft>
              <a:buFont typeface="Arial" panose="020B0604020202020204" pitchFamily="34" charset="0"/>
              <a:buChar char="•"/>
            </a:pPr>
            <a:r>
              <a:rPr lang="en-US" sz="2400" dirty="0" smtClean="0"/>
              <a:t>Right paper design? </a:t>
            </a:r>
          </a:p>
          <a:p>
            <a:pPr marL="285750" indent="-285750">
              <a:spcAft>
                <a:spcPts val="600"/>
              </a:spcAft>
              <a:buFont typeface="Arial" panose="020B0604020202020204" pitchFamily="34" charset="0"/>
              <a:buChar char="•"/>
            </a:pPr>
            <a:r>
              <a:rPr lang="en-US" sz="2400" dirty="0" smtClean="0"/>
              <a:t>Aggregate results or separate?</a:t>
            </a:r>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endParaRPr lang="en-AU" sz="2400" dirty="0"/>
          </a:p>
        </p:txBody>
      </p:sp>
    </p:spTree>
    <p:extLst>
      <p:ext uri="{BB962C8B-B14F-4D97-AF65-F5344CB8AC3E}">
        <p14:creationId xmlns:p14="http://schemas.microsoft.com/office/powerpoint/2010/main" val="9687646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US" dirty="0" smtClean="0"/>
              <a:t>Africa </a:t>
            </a:r>
            <a:r>
              <a:rPr lang="en-US" dirty="0" smtClean="0"/>
              <a:t>RISING </a:t>
            </a:r>
            <a:r>
              <a:rPr lang="en-US" dirty="0" smtClean="0"/>
              <a:t>SC feedback #3</a:t>
            </a:r>
            <a:endParaRPr lang="en-AU" dirty="0"/>
          </a:p>
        </p:txBody>
      </p:sp>
      <p:sp>
        <p:nvSpPr>
          <p:cNvPr id="3" name="Content Placeholder 2"/>
          <p:cNvSpPr>
            <a:spLocks noGrp="1"/>
          </p:cNvSpPr>
          <p:nvPr>
            <p:ph idx="1"/>
          </p:nvPr>
        </p:nvSpPr>
        <p:spPr>
          <a:xfrm>
            <a:off x="457200" y="1268760"/>
            <a:ext cx="8229600" cy="5472608"/>
          </a:xfrm>
          <a:solidFill>
            <a:schemeClr val="bg1"/>
          </a:solidFill>
        </p:spPr>
        <p:txBody>
          <a:bodyPr>
            <a:normAutofit lnSpcReduction="10000"/>
          </a:bodyPr>
          <a:lstStyle/>
          <a:p>
            <a:r>
              <a:rPr lang="en-US" sz="2400" dirty="0" smtClean="0"/>
              <a:t>Generated heaps of </a:t>
            </a:r>
            <a:r>
              <a:rPr lang="en-US" sz="2400" dirty="0" smtClean="0"/>
              <a:t>data … keeping up with analyses &amp; its use?</a:t>
            </a:r>
            <a:endParaRPr lang="en-US" sz="2400" dirty="0" smtClean="0"/>
          </a:p>
          <a:p>
            <a:pPr lvl="1"/>
            <a:r>
              <a:rPr lang="en-US" sz="2000" dirty="0" smtClean="0"/>
              <a:t>Yields … 1000’s mother + baby trials</a:t>
            </a:r>
          </a:p>
          <a:p>
            <a:pPr lvl="1"/>
            <a:r>
              <a:rPr lang="en-US" sz="2000" dirty="0" smtClean="0"/>
              <a:t>Baselines / surveys</a:t>
            </a:r>
            <a:endParaRPr lang="en-US" sz="2000" dirty="0"/>
          </a:p>
          <a:p>
            <a:r>
              <a:rPr lang="en-US" sz="2400" dirty="0" smtClean="0"/>
              <a:t>Contextualized for current knowledge?</a:t>
            </a:r>
          </a:p>
          <a:p>
            <a:pPr lvl="1"/>
            <a:r>
              <a:rPr lang="en-US" sz="2000" dirty="0" smtClean="0"/>
              <a:t>Fertilizer recommendations</a:t>
            </a:r>
          </a:p>
          <a:p>
            <a:r>
              <a:rPr lang="en-US" sz="2400" dirty="0"/>
              <a:t>Contextualized for </a:t>
            </a:r>
            <a:r>
              <a:rPr lang="en-US" sz="2400" dirty="0" smtClean="0"/>
              <a:t>resource availability?</a:t>
            </a:r>
            <a:endParaRPr lang="en-US" sz="2400" dirty="0"/>
          </a:p>
          <a:p>
            <a:pPr lvl="1"/>
            <a:r>
              <a:rPr lang="en-US" sz="2000" dirty="0" smtClean="0"/>
              <a:t>Soil characterization</a:t>
            </a:r>
          </a:p>
          <a:p>
            <a:pPr lvl="1"/>
            <a:r>
              <a:rPr lang="en-US" sz="2000" dirty="0" smtClean="0"/>
              <a:t>Soil fertility</a:t>
            </a:r>
          </a:p>
          <a:p>
            <a:pPr lvl="1"/>
            <a:r>
              <a:rPr lang="en-US" sz="2000" dirty="0" smtClean="0"/>
              <a:t>Type of s</a:t>
            </a:r>
            <a:r>
              <a:rPr lang="en-US" sz="2000" dirty="0" smtClean="0"/>
              <a:t>eason</a:t>
            </a:r>
            <a:endParaRPr lang="en-US" sz="2000" dirty="0" smtClean="0"/>
          </a:p>
          <a:p>
            <a:r>
              <a:rPr lang="en-US" sz="2400" dirty="0" smtClean="0"/>
              <a:t>Aggregation of data </a:t>
            </a:r>
            <a:r>
              <a:rPr lang="en-US" sz="2400" dirty="0" smtClean="0"/>
              <a:t>at higher </a:t>
            </a:r>
            <a:r>
              <a:rPr lang="en-US" sz="2400" dirty="0" smtClean="0"/>
              <a:t>levels … integration of results and outputs </a:t>
            </a:r>
          </a:p>
          <a:p>
            <a:endParaRPr lang="en-US" sz="2400" dirty="0"/>
          </a:p>
          <a:p>
            <a:r>
              <a:rPr lang="en-US" sz="2400" dirty="0" smtClean="0"/>
              <a:t>Opportunity to publish high-impact papers at program level</a:t>
            </a:r>
            <a:endParaRPr lang="en-US" sz="2400" dirty="0"/>
          </a:p>
        </p:txBody>
      </p:sp>
    </p:spTree>
    <p:extLst>
      <p:ext uri="{BB962C8B-B14F-4D97-AF65-F5344CB8AC3E}">
        <p14:creationId xmlns:p14="http://schemas.microsoft.com/office/powerpoint/2010/main" val="2792955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US" dirty="0" smtClean="0"/>
              <a:t>Africa </a:t>
            </a:r>
            <a:r>
              <a:rPr lang="en-US" dirty="0" smtClean="0"/>
              <a:t>RISING </a:t>
            </a:r>
            <a:r>
              <a:rPr lang="en-US" dirty="0" smtClean="0"/>
              <a:t>SC feedback </a:t>
            </a:r>
            <a:r>
              <a:rPr lang="en-US" dirty="0" smtClean="0"/>
              <a:t>#4</a:t>
            </a:r>
            <a:endParaRPr lang="en-AU" dirty="0"/>
          </a:p>
        </p:txBody>
      </p:sp>
      <p:sp>
        <p:nvSpPr>
          <p:cNvPr id="3" name="Content Placeholder 2"/>
          <p:cNvSpPr>
            <a:spLocks noGrp="1"/>
          </p:cNvSpPr>
          <p:nvPr>
            <p:ph idx="1"/>
          </p:nvPr>
        </p:nvSpPr>
        <p:spPr>
          <a:xfrm>
            <a:off x="457200" y="1268760"/>
            <a:ext cx="8229600" cy="4525963"/>
          </a:xfrm>
        </p:spPr>
        <p:txBody>
          <a:bodyPr>
            <a:normAutofit/>
          </a:bodyPr>
          <a:lstStyle/>
          <a:p>
            <a:r>
              <a:rPr lang="en-US" sz="2400" dirty="0" smtClean="0"/>
              <a:t>Continued tardiness of some teams in communications and providing reports</a:t>
            </a:r>
          </a:p>
          <a:p>
            <a:r>
              <a:rPr lang="en-US" sz="2400" dirty="0" smtClean="0"/>
              <a:t>Difficulty in aggregating results from different teams, especially M&amp;E data</a:t>
            </a:r>
          </a:p>
          <a:p>
            <a:r>
              <a:rPr lang="en-US" sz="2400" dirty="0" smtClean="0"/>
              <a:t>Contribution and connection of Cross-cutting activities needs to be evident:</a:t>
            </a:r>
          </a:p>
          <a:p>
            <a:pPr lvl="1"/>
            <a:r>
              <a:rPr lang="en-US" sz="2000" dirty="0" smtClean="0"/>
              <a:t>What utility is the typology analyses within the program?</a:t>
            </a:r>
          </a:p>
          <a:p>
            <a:pPr lvl="1"/>
            <a:r>
              <a:rPr lang="en-US" sz="2000" dirty="0" smtClean="0"/>
              <a:t>How is the cross-cutting analyses informing program decision-making?</a:t>
            </a:r>
            <a:endParaRPr lang="en-US" sz="2000" dirty="0"/>
          </a:p>
          <a:p>
            <a:pPr lvl="1"/>
            <a:r>
              <a:rPr lang="en-US" sz="2000" dirty="0" smtClean="0"/>
              <a:t>What support provided to teams for data analysis?</a:t>
            </a:r>
          </a:p>
          <a:p>
            <a:endParaRPr lang="en-US" sz="2400" dirty="0" smtClean="0"/>
          </a:p>
        </p:txBody>
      </p:sp>
    </p:spTree>
    <p:extLst>
      <p:ext uri="{BB962C8B-B14F-4D97-AF65-F5344CB8AC3E}">
        <p14:creationId xmlns:p14="http://schemas.microsoft.com/office/powerpoint/2010/main" val="37709528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US" dirty="0" smtClean="0"/>
              <a:t>Africa </a:t>
            </a:r>
            <a:r>
              <a:rPr lang="en-US" dirty="0" smtClean="0"/>
              <a:t>RISING </a:t>
            </a:r>
            <a:r>
              <a:rPr lang="en-US" dirty="0" smtClean="0"/>
              <a:t>SC feedback </a:t>
            </a:r>
            <a:r>
              <a:rPr lang="en-US" dirty="0" smtClean="0"/>
              <a:t>#5</a:t>
            </a:r>
            <a:endParaRPr lang="en-AU" dirty="0"/>
          </a:p>
        </p:txBody>
      </p:sp>
      <p:sp>
        <p:nvSpPr>
          <p:cNvPr id="3" name="Content Placeholder 2"/>
          <p:cNvSpPr>
            <a:spLocks noGrp="1"/>
          </p:cNvSpPr>
          <p:nvPr>
            <p:ph idx="1"/>
          </p:nvPr>
        </p:nvSpPr>
        <p:spPr>
          <a:xfrm>
            <a:off x="457200" y="1268760"/>
            <a:ext cx="8229600" cy="4525963"/>
          </a:xfrm>
        </p:spPr>
        <p:txBody>
          <a:bodyPr>
            <a:normAutofit lnSpcReduction="10000"/>
          </a:bodyPr>
          <a:lstStyle/>
          <a:p>
            <a:r>
              <a:rPr lang="en-US" sz="2800" dirty="0" smtClean="0"/>
              <a:t>Phase 2 recommendations</a:t>
            </a:r>
          </a:p>
          <a:p>
            <a:pPr lvl="1"/>
            <a:r>
              <a:rPr lang="en-US" sz="2400" dirty="0" smtClean="0"/>
              <a:t>Most doable</a:t>
            </a:r>
          </a:p>
          <a:p>
            <a:pPr lvl="1"/>
            <a:r>
              <a:rPr lang="en-US" sz="2400" dirty="0" smtClean="0"/>
              <a:t>Some reject … “in K/K wean off maize”</a:t>
            </a:r>
          </a:p>
          <a:p>
            <a:pPr lvl="1"/>
            <a:r>
              <a:rPr lang="en-US" sz="2400" dirty="0" smtClean="0"/>
              <a:t>On same budget, how to respond to demands for new positions?</a:t>
            </a:r>
          </a:p>
          <a:p>
            <a:r>
              <a:rPr lang="en-US" sz="2800" dirty="0" smtClean="0"/>
              <a:t>Proposes a scale shift</a:t>
            </a:r>
          </a:p>
          <a:p>
            <a:pPr lvl="1"/>
            <a:r>
              <a:rPr lang="en-US" sz="2400" dirty="0" smtClean="0"/>
              <a:t>field/farm =&gt; farm/household/VC</a:t>
            </a:r>
          </a:p>
          <a:p>
            <a:r>
              <a:rPr lang="en-US" sz="2800" dirty="0" smtClean="0"/>
              <a:t>Implications:</a:t>
            </a:r>
          </a:p>
          <a:p>
            <a:pPr lvl="1"/>
            <a:r>
              <a:rPr lang="en-US" sz="2400" dirty="0" smtClean="0"/>
              <a:t>Discontinue some Phase 1 activities to accommodate new initiatives</a:t>
            </a:r>
          </a:p>
          <a:p>
            <a:pPr lvl="1"/>
            <a:r>
              <a:rPr lang="en-US" sz="2400" dirty="0" smtClean="0"/>
              <a:t>AR team will need to change</a:t>
            </a:r>
            <a:endParaRPr lang="en-US" sz="2400" dirty="0" smtClean="0"/>
          </a:p>
          <a:p>
            <a:pPr lvl="1"/>
            <a:endParaRPr lang="en-US" sz="2400" dirty="0" smtClean="0"/>
          </a:p>
          <a:p>
            <a:endParaRPr lang="en-US" sz="2800" dirty="0" smtClean="0"/>
          </a:p>
        </p:txBody>
      </p:sp>
    </p:spTree>
    <p:extLst>
      <p:ext uri="{BB962C8B-B14F-4D97-AF65-F5344CB8AC3E}">
        <p14:creationId xmlns:p14="http://schemas.microsoft.com/office/powerpoint/2010/main" val="11258358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US" dirty="0" smtClean="0"/>
              <a:t>Feedback #6</a:t>
            </a:r>
            <a:endParaRPr lang="en-AU" dirty="0"/>
          </a:p>
        </p:txBody>
      </p:sp>
      <p:sp>
        <p:nvSpPr>
          <p:cNvPr id="3" name="Content Placeholder 2"/>
          <p:cNvSpPr>
            <a:spLocks noGrp="1"/>
          </p:cNvSpPr>
          <p:nvPr>
            <p:ph idx="1"/>
          </p:nvPr>
        </p:nvSpPr>
        <p:spPr>
          <a:xfrm>
            <a:off x="457200" y="1268760"/>
            <a:ext cx="8435280" cy="5328592"/>
          </a:xfrm>
          <a:solidFill>
            <a:schemeClr val="bg1"/>
          </a:solidFill>
        </p:spPr>
        <p:txBody>
          <a:bodyPr>
            <a:normAutofit lnSpcReduction="10000"/>
          </a:bodyPr>
          <a:lstStyle/>
          <a:p>
            <a:r>
              <a:rPr lang="en-US" sz="2400" dirty="0"/>
              <a:t>Through </a:t>
            </a:r>
            <a:r>
              <a:rPr lang="en-US" sz="2400" b="1" dirty="0"/>
              <a:t>action research </a:t>
            </a:r>
            <a:r>
              <a:rPr lang="en-US" sz="2400" dirty="0"/>
              <a:t>and development partnerships, Africa RISING will create opportunities for smallholder farm households to move out of hunger and poverty through sustainably intensified farming </a:t>
            </a:r>
            <a:r>
              <a:rPr lang="en-US" sz="2400" dirty="0" smtClean="0"/>
              <a:t>systems …</a:t>
            </a:r>
          </a:p>
          <a:p>
            <a:r>
              <a:rPr lang="en-AU" sz="2400" dirty="0" err="1" smtClean="0"/>
              <a:t>Oquist</a:t>
            </a:r>
            <a:r>
              <a:rPr lang="en-AU" sz="2400" dirty="0" smtClean="0"/>
              <a:t>, 1978, Typology of Research </a:t>
            </a:r>
          </a:p>
          <a:p>
            <a:pPr lvl="1"/>
            <a:r>
              <a:rPr lang="en-AU" sz="2000" dirty="0" smtClean="0"/>
              <a:t>“Policy Research … </a:t>
            </a:r>
            <a:r>
              <a:rPr lang="en-AU" sz="2000" i="1" dirty="0" smtClean="0"/>
              <a:t>the production of knowledge that guides practice, with the modification of a given reality occurring </a:t>
            </a:r>
            <a:r>
              <a:rPr lang="en-AU" sz="2000" i="1" u="sng" dirty="0" smtClean="0"/>
              <a:t>subsequent to</a:t>
            </a:r>
            <a:r>
              <a:rPr lang="en-AU" sz="2000" i="1" dirty="0" smtClean="0"/>
              <a:t> the research process</a:t>
            </a:r>
            <a:r>
              <a:rPr lang="en-AU" sz="2000" dirty="0" smtClean="0"/>
              <a:t>”</a:t>
            </a:r>
            <a:endParaRPr lang="en-US" sz="2000" dirty="0" smtClean="0"/>
          </a:p>
          <a:p>
            <a:pPr lvl="1"/>
            <a:r>
              <a:rPr lang="en-AU" sz="2000" dirty="0" smtClean="0"/>
              <a:t> “Action Research … </a:t>
            </a:r>
            <a:r>
              <a:rPr lang="en-AU" sz="2000" i="1" dirty="0" smtClean="0"/>
              <a:t>the production of knowledge that guides practice, with the modification of a given reality occurring </a:t>
            </a:r>
            <a:r>
              <a:rPr lang="en-AU" sz="2000" u="sng" dirty="0" smtClean="0"/>
              <a:t>as part of </a:t>
            </a:r>
            <a:r>
              <a:rPr lang="en-AU" sz="2000" i="1" dirty="0" smtClean="0"/>
              <a:t>the research process</a:t>
            </a:r>
            <a:r>
              <a:rPr lang="en-AU" sz="2000" dirty="0" smtClean="0"/>
              <a:t>” </a:t>
            </a:r>
          </a:p>
          <a:p>
            <a:r>
              <a:rPr lang="en-AU" sz="2400" dirty="0" smtClean="0"/>
              <a:t>If AR is AR, then practice change is an outcome of the research and should be documented … i.e. adoption is not left to Development partners &amp; understanding adoption (impact of free inputs) must be part of the research</a:t>
            </a:r>
          </a:p>
        </p:txBody>
      </p:sp>
    </p:spTree>
    <p:extLst>
      <p:ext uri="{BB962C8B-B14F-4D97-AF65-F5344CB8AC3E}">
        <p14:creationId xmlns:p14="http://schemas.microsoft.com/office/powerpoint/2010/main" val="961405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algn="l"/>
            <a:r>
              <a:rPr lang="en-AU" sz="3200" dirty="0" smtClean="0"/>
              <a:t>Feedback #7: Analysing large on-farm trial data</a:t>
            </a:r>
            <a:br>
              <a:rPr lang="en-AU" sz="3200" dirty="0" smtClean="0"/>
            </a:br>
            <a:r>
              <a:rPr lang="en-AU" sz="3200" dirty="0" smtClean="0"/>
              <a:t>Smallholder </a:t>
            </a:r>
            <a:r>
              <a:rPr lang="en-AU" sz="3200" dirty="0" smtClean="0"/>
              <a:t>maize in Zimbabwe </a:t>
            </a:r>
          </a:p>
        </p:txBody>
      </p:sp>
      <p:sp>
        <p:nvSpPr>
          <p:cNvPr id="22531" name="Content Placeholder 2"/>
          <p:cNvSpPr>
            <a:spLocks noGrp="1"/>
          </p:cNvSpPr>
          <p:nvPr>
            <p:ph idx="1"/>
          </p:nvPr>
        </p:nvSpPr>
        <p:spPr>
          <a:xfrm>
            <a:off x="252413" y="5329238"/>
            <a:ext cx="8699500" cy="614362"/>
          </a:xfrm>
        </p:spPr>
        <p:txBody>
          <a:bodyPr>
            <a:normAutofit fontScale="92500" lnSpcReduction="20000"/>
          </a:bodyPr>
          <a:lstStyle/>
          <a:p>
            <a:pPr marL="0" indent="0">
              <a:buFontTx/>
              <a:buNone/>
              <a:defRPr/>
            </a:pPr>
            <a:r>
              <a:rPr lang="en-AU" sz="1400" dirty="0" smtClean="0">
                <a:solidFill>
                  <a:schemeClr val="tx1"/>
                </a:solidFill>
              </a:rPr>
              <a:t>Twomlow, S., D. </a:t>
            </a:r>
            <a:r>
              <a:rPr lang="en-AU" sz="1400" dirty="0" err="1" smtClean="0">
                <a:solidFill>
                  <a:schemeClr val="tx1"/>
                </a:solidFill>
              </a:rPr>
              <a:t>Rohrbach</a:t>
            </a:r>
            <a:r>
              <a:rPr lang="en-AU" sz="1400" dirty="0" smtClean="0">
                <a:solidFill>
                  <a:schemeClr val="tx1"/>
                </a:solidFill>
              </a:rPr>
              <a:t>, J. Dimes, J. </a:t>
            </a:r>
            <a:r>
              <a:rPr lang="en-AU" sz="1400" dirty="0" err="1" smtClean="0">
                <a:solidFill>
                  <a:schemeClr val="tx1"/>
                </a:solidFill>
              </a:rPr>
              <a:t>Rusike</a:t>
            </a:r>
            <a:r>
              <a:rPr lang="en-AU" sz="1400" dirty="0" smtClean="0">
                <a:solidFill>
                  <a:schemeClr val="tx1"/>
                </a:solidFill>
              </a:rPr>
              <a:t>, W. </a:t>
            </a:r>
            <a:r>
              <a:rPr lang="en-AU" sz="1400" dirty="0" err="1" smtClean="0">
                <a:solidFill>
                  <a:schemeClr val="tx1"/>
                </a:solidFill>
              </a:rPr>
              <a:t>Mupangwa</a:t>
            </a:r>
            <a:r>
              <a:rPr lang="en-AU" sz="1400" dirty="0" smtClean="0">
                <a:solidFill>
                  <a:schemeClr val="tx1"/>
                </a:solidFill>
              </a:rPr>
              <a:t>, B. </a:t>
            </a:r>
            <a:r>
              <a:rPr lang="en-AU" sz="1400" dirty="0" err="1" smtClean="0">
                <a:solidFill>
                  <a:schemeClr val="tx1"/>
                </a:solidFill>
              </a:rPr>
              <a:t>Ncube</a:t>
            </a:r>
            <a:r>
              <a:rPr lang="en-AU" sz="1400" dirty="0" smtClean="0">
                <a:solidFill>
                  <a:schemeClr val="tx1"/>
                </a:solidFill>
              </a:rPr>
              <a:t>, L. Hove, M. </a:t>
            </a:r>
            <a:r>
              <a:rPr lang="en-AU" sz="1400" dirty="0" err="1" smtClean="0">
                <a:solidFill>
                  <a:schemeClr val="tx1"/>
                </a:solidFill>
              </a:rPr>
              <a:t>Moyo</a:t>
            </a:r>
            <a:r>
              <a:rPr lang="en-AU" sz="1400" dirty="0" smtClean="0">
                <a:solidFill>
                  <a:schemeClr val="tx1"/>
                </a:solidFill>
              </a:rPr>
              <a:t>, N. </a:t>
            </a:r>
            <a:r>
              <a:rPr lang="en-AU" sz="1400" dirty="0" err="1" smtClean="0">
                <a:solidFill>
                  <a:schemeClr val="tx1"/>
                </a:solidFill>
              </a:rPr>
              <a:t>Mashingaidze</a:t>
            </a:r>
            <a:r>
              <a:rPr lang="en-AU" sz="1400" dirty="0" smtClean="0">
                <a:solidFill>
                  <a:schemeClr val="tx1"/>
                </a:solidFill>
              </a:rPr>
              <a:t>, and P. </a:t>
            </a:r>
            <a:r>
              <a:rPr lang="en-AU" sz="1400" dirty="0" err="1" smtClean="0">
                <a:solidFill>
                  <a:schemeClr val="tx1"/>
                </a:solidFill>
              </a:rPr>
              <a:t>Mahposa</a:t>
            </a:r>
            <a:r>
              <a:rPr lang="en-AU" sz="1400" dirty="0" smtClean="0">
                <a:solidFill>
                  <a:schemeClr val="tx1"/>
                </a:solidFill>
              </a:rPr>
              <a:t>. 2008. Micro-dosing as a pathway to Africa’s Green Revolution: Evidence from broad-scale on-farm trials. </a:t>
            </a:r>
            <a:r>
              <a:rPr lang="en-AU" sz="1400" dirty="0" err="1" smtClean="0">
                <a:solidFill>
                  <a:schemeClr val="tx1"/>
                </a:solidFill>
              </a:rPr>
              <a:t>Nutr</a:t>
            </a:r>
            <a:r>
              <a:rPr lang="en-AU" sz="1400" dirty="0" smtClean="0">
                <a:solidFill>
                  <a:schemeClr val="tx1"/>
                </a:solidFill>
              </a:rPr>
              <a:t>. Cycling </a:t>
            </a:r>
            <a:r>
              <a:rPr lang="en-AU" sz="1400" dirty="0" err="1" smtClean="0">
                <a:solidFill>
                  <a:schemeClr val="tx1"/>
                </a:solidFill>
              </a:rPr>
              <a:t>Agroecosyst</a:t>
            </a:r>
            <a:r>
              <a:rPr lang="en-AU" sz="1400" dirty="0" smtClean="0">
                <a:solidFill>
                  <a:schemeClr val="tx1"/>
                </a:solidFill>
              </a:rPr>
              <a:t>. 88:3-15.</a:t>
            </a:r>
          </a:p>
          <a:p>
            <a:pPr>
              <a:buFontTx/>
              <a:buNone/>
              <a:defRPr/>
            </a:pPr>
            <a:endParaRPr lang="en-AU" sz="1400" dirty="0" smtClean="0">
              <a:solidFill>
                <a:schemeClr val="tx1"/>
              </a:solidFill>
            </a:endParaRPr>
          </a:p>
        </p:txBody>
      </p:sp>
      <p:pic>
        <p:nvPicPr>
          <p:cNvPr id="29700" name="Picture 2"/>
          <p:cNvPicPr>
            <a:picLocks noChangeAspect="1" noChangeArrowheads="1"/>
          </p:cNvPicPr>
          <p:nvPr/>
        </p:nvPicPr>
        <p:blipFill>
          <a:blip r:embed="rId3" cstate="email"/>
          <a:srcRect/>
          <a:stretch>
            <a:fillRect/>
          </a:stretch>
        </p:blipFill>
        <p:spPr bwMode="auto">
          <a:xfrm>
            <a:off x="0" y="2030413"/>
            <a:ext cx="4379913" cy="3011487"/>
          </a:xfrm>
          <a:prstGeom prst="rect">
            <a:avLst/>
          </a:prstGeom>
          <a:noFill/>
          <a:ln w="9525">
            <a:noFill/>
            <a:miter lim="800000"/>
            <a:headEnd/>
            <a:tailEnd/>
          </a:ln>
        </p:spPr>
      </p:pic>
      <p:pic>
        <p:nvPicPr>
          <p:cNvPr id="29701" name="Picture 4"/>
          <p:cNvPicPr>
            <a:picLocks noChangeAspect="1" noChangeArrowheads="1"/>
          </p:cNvPicPr>
          <p:nvPr/>
        </p:nvPicPr>
        <p:blipFill>
          <a:blip r:embed="rId4" cstate="email"/>
          <a:srcRect l="4782" t="4190" r="9616" b="18930"/>
          <a:stretch>
            <a:fillRect/>
          </a:stretch>
        </p:blipFill>
        <p:spPr bwMode="auto">
          <a:xfrm>
            <a:off x="4295775" y="1479550"/>
            <a:ext cx="4848225" cy="3570288"/>
          </a:xfrm>
          <a:prstGeom prst="rect">
            <a:avLst/>
          </a:prstGeom>
          <a:noFill/>
          <a:ln w="9525">
            <a:noFill/>
            <a:miter lim="800000"/>
            <a:headEnd/>
            <a:tailEnd/>
          </a:ln>
        </p:spPr>
      </p:pic>
      <p:pic>
        <p:nvPicPr>
          <p:cNvPr id="29702" name="Picture 5"/>
          <p:cNvPicPr>
            <a:picLocks noChangeAspect="1" noChangeArrowheads="1"/>
          </p:cNvPicPr>
          <p:nvPr/>
        </p:nvPicPr>
        <p:blipFill>
          <a:blip r:embed="rId5" cstate="email"/>
          <a:srcRect l="2119" t="6155" r="1997" b="32642"/>
          <a:stretch>
            <a:fillRect/>
          </a:stretch>
        </p:blipFill>
        <p:spPr bwMode="auto">
          <a:xfrm>
            <a:off x="4114800" y="6135688"/>
            <a:ext cx="5029200" cy="722312"/>
          </a:xfrm>
          <a:prstGeom prst="rect">
            <a:avLst/>
          </a:prstGeom>
          <a:noFill/>
          <a:ln w="9525">
            <a:noFill/>
            <a:miter lim="800000"/>
            <a:headEnd/>
            <a:tailEnd/>
          </a:ln>
        </p:spPr>
      </p:pic>
    </p:spTree>
    <p:extLst>
      <p:ext uri="{BB962C8B-B14F-4D97-AF65-F5344CB8AC3E}">
        <p14:creationId xmlns:p14="http://schemas.microsoft.com/office/powerpoint/2010/main" val="915317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360363" y="270000"/>
            <a:ext cx="8617382" cy="900000"/>
          </a:xfrm>
        </p:spPr>
        <p:txBody>
          <a:bodyPr/>
          <a:lstStyle/>
          <a:p>
            <a:pPr lvl="0"/>
            <a:r>
              <a:rPr lang="en-AU" sz="2800" dirty="0" smtClean="0">
                <a:solidFill>
                  <a:srgbClr val="00313C"/>
                </a:solidFill>
              </a:rPr>
              <a:t>Zimbabwe - Farmer yields </a:t>
            </a:r>
            <a:r>
              <a:rPr lang="en-AU" sz="2800" dirty="0" err="1" smtClean="0">
                <a:solidFill>
                  <a:srgbClr val="00313C"/>
                </a:solidFill>
              </a:rPr>
              <a:t>v’s</a:t>
            </a:r>
            <a:r>
              <a:rPr lang="en-AU" sz="2800" dirty="0" smtClean="0">
                <a:solidFill>
                  <a:srgbClr val="00313C"/>
                </a:solidFill>
              </a:rPr>
              <a:t> simulated (attainable) yields</a:t>
            </a:r>
          </a:p>
          <a:p>
            <a:endParaRPr lang="en-AU" dirty="0"/>
          </a:p>
        </p:txBody>
      </p:sp>
      <p:pic>
        <p:nvPicPr>
          <p:cNvPr id="104450" name="Picture 2"/>
          <p:cNvPicPr>
            <a:picLocks noChangeAspect="1" noChangeArrowheads="1"/>
          </p:cNvPicPr>
          <p:nvPr/>
        </p:nvPicPr>
        <p:blipFill>
          <a:blip r:embed="rId3" cstate="email"/>
          <a:srcRect/>
          <a:stretch>
            <a:fillRect/>
          </a:stretch>
        </p:blipFill>
        <p:spPr bwMode="auto">
          <a:xfrm>
            <a:off x="1781299" y="1170000"/>
            <a:ext cx="5950822" cy="4955964"/>
          </a:xfrm>
          <a:prstGeom prst="rect">
            <a:avLst/>
          </a:prstGeom>
          <a:noFill/>
          <a:ln w="9525">
            <a:noFill/>
            <a:miter lim="800000"/>
            <a:headEnd/>
            <a:tailEnd/>
          </a:ln>
          <a:effectLst/>
        </p:spPr>
      </p:pic>
    </p:spTree>
    <p:extLst>
      <p:ext uri="{BB962C8B-B14F-4D97-AF65-F5344CB8AC3E}">
        <p14:creationId xmlns:p14="http://schemas.microsoft.com/office/powerpoint/2010/main" val="25030627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16706</TotalTime>
  <Words>679</Words>
  <Application>Microsoft Office PowerPoint</Application>
  <PresentationFormat>On-screen Show (4:3)</PresentationFormat>
  <Paragraphs>87</Paragraphs>
  <Slides>13</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Office Theme</vt:lpstr>
      <vt:lpstr>Africa RISING SC</vt:lpstr>
      <vt:lpstr>Africa RISING SC feedback #1</vt:lpstr>
      <vt:lpstr>Africa RISING SC feedback #2</vt:lpstr>
      <vt:lpstr>Africa RISING SC feedback #3</vt:lpstr>
      <vt:lpstr>Africa RISING SC feedback #4</vt:lpstr>
      <vt:lpstr>Africa RISING SC feedback #5</vt:lpstr>
      <vt:lpstr>Feedback #6</vt:lpstr>
      <vt:lpstr>Feedback #7: Analysing large on-farm trial data Smallholder maize in Zimbabwe </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Vengala Reddy, Ch (ICRISAT-IN)</dc:creator>
  <cp:lastModifiedBy>Carberry, Peter (ICRISAT-IN)</cp:lastModifiedBy>
  <cp:revision>702</cp:revision>
  <cp:lastPrinted>2015-09-16T07:21:07Z</cp:lastPrinted>
  <dcterms:created xsi:type="dcterms:W3CDTF">2013-03-14T10:22:54Z</dcterms:created>
  <dcterms:modified xsi:type="dcterms:W3CDTF">2016-07-02T09:02:47Z</dcterms:modified>
</cp:coreProperties>
</file>